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73" r:id="rId3"/>
    <p:sldId id="258" r:id="rId4"/>
    <p:sldId id="260" r:id="rId5"/>
    <p:sldId id="259" r:id="rId6"/>
    <p:sldId id="267" r:id="rId7"/>
    <p:sldId id="266" r:id="rId8"/>
    <p:sldId id="269" r:id="rId9"/>
    <p:sldId id="271" r:id="rId10"/>
    <p:sldId id="268" r:id="rId11"/>
    <p:sldId id="272" r:id="rId12"/>
    <p:sldId id="270" r:id="rId13"/>
    <p:sldId id="274" r:id="rId14"/>
  </p:sldIdLst>
  <p:sldSz cx="9144000" cy="6858000" type="screen4x3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118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18CB-780E-448B-A928-7ED36CF04005}" type="datetimeFigureOut">
              <a:rPr lang="en-GB" smtClean="0"/>
              <a:t>01/09/2019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A0FB-A293-4B62-B2F3-B07FCFB46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8559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18CB-780E-448B-A928-7ED36CF04005}" type="datetimeFigureOut">
              <a:rPr lang="en-GB" smtClean="0"/>
              <a:t>01/09/2019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A0FB-A293-4B62-B2F3-B07FCFB46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587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18CB-780E-448B-A928-7ED36CF04005}" type="datetimeFigureOut">
              <a:rPr lang="en-GB" smtClean="0"/>
              <a:t>01/09/2019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A0FB-A293-4B62-B2F3-B07FCFB46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14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18CB-780E-448B-A928-7ED36CF04005}" type="datetimeFigureOut">
              <a:rPr lang="en-GB" smtClean="0"/>
              <a:t>01/09/2019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A0FB-A293-4B62-B2F3-B07FCFB46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511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18CB-780E-448B-A928-7ED36CF04005}" type="datetimeFigureOut">
              <a:rPr lang="en-GB" smtClean="0"/>
              <a:t>01/09/2019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A0FB-A293-4B62-B2F3-B07FCFB46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357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18CB-780E-448B-A928-7ED36CF04005}" type="datetimeFigureOut">
              <a:rPr lang="en-GB" smtClean="0"/>
              <a:t>01/09/2019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A0FB-A293-4B62-B2F3-B07FCFB46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894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18CB-780E-448B-A928-7ED36CF04005}" type="datetimeFigureOut">
              <a:rPr lang="en-GB" smtClean="0"/>
              <a:t>01/09/2019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A0FB-A293-4B62-B2F3-B07FCFB46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583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18CB-780E-448B-A928-7ED36CF04005}" type="datetimeFigureOut">
              <a:rPr lang="en-GB" smtClean="0"/>
              <a:t>01/09/2019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A0FB-A293-4B62-B2F3-B07FCFB46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226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18CB-780E-448B-A928-7ED36CF04005}" type="datetimeFigureOut">
              <a:rPr lang="en-GB" smtClean="0"/>
              <a:t>01/09/2019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A0FB-A293-4B62-B2F3-B07FCFB46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64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18CB-780E-448B-A928-7ED36CF04005}" type="datetimeFigureOut">
              <a:rPr lang="en-GB" smtClean="0"/>
              <a:t>01/09/2019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A0FB-A293-4B62-B2F3-B07FCFB46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359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418CB-780E-448B-A928-7ED36CF04005}" type="datetimeFigureOut">
              <a:rPr lang="en-GB" smtClean="0"/>
              <a:t>01/09/2019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A0FB-A293-4B62-B2F3-B07FCFB46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375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418CB-780E-448B-A928-7ED36CF04005}" type="datetimeFigureOut">
              <a:rPr lang="en-GB" smtClean="0"/>
              <a:t>01/09/2019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FA0FB-A293-4B62-B2F3-B07FCFB46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365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6000" dirty="0" smtClean="0">
                <a:solidFill>
                  <a:schemeClr val="accent6">
                    <a:lumMod val="75000"/>
                  </a:schemeClr>
                </a:solidFill>
              </a:rPr>
              <a:t>Why diversify the Early Years workforce?</a:t>
            </a:r>
            <a:endParaRPr lang="en-GB" sz="6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Jo </a:t>
            </a:r>
            <a:r>
              <a:rPr lang="en-GB" dirty="0" err="1" smtClean="0"/>
              <a:t>Warin</a:t>
            </a:r>
            <a:endParaRPr lang="en-GB" dirty="0" smtClean="0"/>
          </a:p>
          <a:p>
            <a:r>
              <a:rPr lang="en-GB" dirty="0" err="1" smtClean="0"/>
              <a:t>GenderEYE</a:t>
            </a:r>
            <a:endParaRPr lang="en-GB" dirty="0"/>
          </a:p>
        </p:txBody>
      </p:sp>
      <p:pic>
        <p:nvPicPr>
          <p:cNvPr id="1026" name="Picture 2" descr="lancasteruni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92696"/>
            <a:ext cx="2857500" cy="91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696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 smtClean="0">
                <a:solidFill>
                  <a:schemeClr val="accent6"/>
                </a:solidFill>
              </a:rPr>
              <a:t>GenderEYE</a:t>
            </a:r>
            <a:endParaRPr lang="en-GB" b="1" dirty="0">
              <a:solidFill>
                <a:schemeClr val="accent6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763688" y="5807508"/>
            <a:ext cx="5276478" cy="5355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endParaRPr lang="en-US" sz="2600" smtClean="0"/>
          </a:p>
          <a:p>
            <a:pPr>
              <a:lnSpc>
                <a:spcPct val="90000"/>
              </a:lnSpc>
            </a:pPr>
            <a:endParaRPr lang="en-US" sz="2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540A305-5B4A-4516-9028-DA0A047D16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802" y="1484784"/>
            <a:ext cx="4752048" cy="3167756"/>
          </a:xfrm>
          <a:prstGeom prst="rect">
            <a:avLst/>
          </a:prstGeom>
        </p:spPr>
      </p:pic>
      <p:pic>
        <p:nvPicPr>
          <p:cNvPr id="2051" name="Picture 3" descr="C:\Users\jo\Documents\jos\Lancaster uni\Conferences\MITEY conf DfE 2019\gender-eye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43500" y="3851920"/>
            <a:ext cx="148580" cy="148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jo\Documents\jos\Lancaster uni\Conferences\MITEY conf DfE 2019\gender-eye-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283" y="543694"/>
            <a:ext cx="725066" cy="72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jo\Documents\jos\Lancaster uni\Conferences\MITEY conf DfE 2019\jpg-rgb-small-with-border - Cop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461" y="453425"/>
            <a:ext cx="980259" cy="81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lancasteruni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84573"/>
            <a:ext cx="2016224" cy="64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jo\Documents\jos\Lancaster uni\Conferences\MITEY conf DfE 2019\fi-with-new-strap-no-shadow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873" y="5242422"/>
            <a:ext cx="1222375" cy="61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jo\Documents\jos\Lancaster uni\Conferences\MITEY conf DfE 2019\queenmaud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604" y="5213310"/>
            <a:ext cx="2286000" cy="56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64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>
                <a:solidFill>
                  <a:schemeClr val="accent6"/>
                </a:solidFill>
              </a:rPr>
              <a:t>GenderEYE</a:t>
            </a:r>
            <a:r>
              <a:rPr lang="en-GB" dirty="0" smtClean="0">
                <a:solidFill>
                  <a:schemeClr val="accent6"/>
                </a:solidFill>
              </a:rPr>
              <a:t>. </a:t>
            </a:r>
            <a:br>
              <a:rPr lang="en-GB" dirty="0" smtClean="0">
                <a:solidFill>
                  <a:schemeClr val="accent6"/>
                </a:solidFill>
              </a:rPr>
            </a:br>
            <a:r>
              <a:rPr lang="en-GB" dirty="0" smtClean="0">
                <a:solidFill>
                  <a:schemeClr val="accent6"/>
                </a:solidFill>
              </a:rPr>
              <a:t>The story so far…</a:t>
            </a:r>
            <a:endParaRPr lang="en-GB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4800" dirty="0" smtClean="0"/>
          </a:p>
          <a:p>
            <a:pPr marL="0" indent="0">
              <a:buNone/>
            </a:pPr>
            <a:r>
              <a:rPr lang="en-GB" sz="4800" dirty="0" smtClean="0"/>
              <a:t>Aims</a:t>
            </a:r>
          </a:p>
          <a:p>
            <a:pPr marL="0" indent="0">
              <a:buNone/>
            </a:pPr>
            <a:r>
              <a:rPr lang="en-GB" sz="4800" dirty="0" smtClean="0"/>
              <a:t>Approaches</a:t>
            </a:r>
          </a:p>
          <a:p>
            <a:pPr marL="0" indent="0">
              <a:buNone/>
            </a:pPr>
            <a:r>
              <a:rPr lang="en-GB" sz="4800" dirty="0" smtClean="0"/>
              <a:t>Progress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96468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accent6"/>
                </a:solidFill>
              </a:rPr>
              <a:t>Knowledge </a:t>
            </a:r>
            <a:r>
              <a:rPr lang="en-GB" dirty="0">
                <a:solidFill>
                  <a:schemeClr val="accent6"/>
                </a:solidFill>
              </a:rPr>
              <a:t>E</a:t>
            </a:r>
            <a:r>
              <a:rPr lang="en-GB" dirty="0" smtClean="0">
                <a:solidFill>
                  <a:schemeClr val="accent6"/>
                </a:solidFill>
              </a:rPr>
              <a:t>xchange conference in Norway  </a:t>
            </a:r>
            <a:endParaRPr lang="en-GB" dirty="0">
              <a:solidFill>
                <a:schemeClr val="accent6"/>
              </a:solidFill>
            </a:endParaRPr>
          </a:p>
        </p:txBody>
      </p:sp>
      <p:pic>
        <p:nvPicPr>
          <p:cNvPr id="1026" name="Picture 2" descr="C:\Users\jo\Documents\jos\Lancaster uni\Conferences\MITEY conf DfE 2019\Norway grou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749" y="1393398"/>
            <a:ext cx="4829531" cy="4732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5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accent6"/>
                </a:solidFill>
              </a:rPr>
              <a:t>Our survey</a:t>
            </a:r>
            <a:endParaRPr lang="en-GB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Help us to get a much more accurate picture of the famous ‘3%’ statistic that represents the number of men in the Early Years workforce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Take the shortest survey ever!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600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6000" dirty="0" smtClean="0">
                <a:solidFill>
                  <a:schemeClr val="accent6"/>
                </a:solidFill>
              </a:rPr>
              <a:t>Why gender diversity ?</a:t>
            </a:r>
            <a:br>
              <a:rPr lang="en-GB" sz="6000" dirty="0" smtClean="0">
                <a:solidFill>
                  <a:schemeClr val="accent6"/>
                </a:solidFill>
              </a:rPr>
            </a:br>
            <a:r>
              <a:rPr lang="en-GB" dirty="0" smtClean="0">
                <a:solidFill>
                  <a:schemeClr val="accent6"/>
                </a:solidFill>
              </a:rPr>
              <a:t>A clear rationale </a:t>
            </a:r>
            <a:endParaRPr lang="en-GB" dirty="0">
              <a:solidFill>
                <a:schemeClr val="accent6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484784"/>
            <a:ext cx="4248472" cy="5211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eform 3"/>
          <p:cNvSpPr/>
          <p:nvPr/>
        </p:nvSpPr>
        <p:spPr>
          <a:xfrm>
            <a:off x="3624146" y="4862945"/>
            <a:ext cx="1929161" cy="578850"/>
          </a:xfrm>
          <a:custGeom>
            <a:avLst/>
            <a:gdLst>
              <a:gd name="connsiteX0" fmla="*/ 546410 w 1929161"/>
              <a:gd name="connsiteY0" fmla="*/ 578850 h 578850"/>
              <a:gd name="connsiteX1" fmla="*/ 434898 w 1929161"/>
              <a:gd name="connsiteY1" fmla="*/ 523094 h 578850"/>
              <a:gd name="connsiteX2" fmla="*/ 401444 w 1929161"/>
              <a:gd name="connsiteY2" fmla="*/ 500792 h 578850"/>
              <a:gd name="connsiteX3" fmla="*/ 334537 w 1929161"/>
              <a:gd name="connsiteY3" fmla="*/ 478489 h 578850"/>
              <a:gd name="connsiteX4" fmla="*/ 301083 w 1929161"/>
              <a:gd name="connsiteY4" fmla="*/ 467338 h 578850"/>
              <a:gd name="connsiteX5" fmla="*/ 278781 w 1929161"/>
              <a:gd name="connsiteY5" fmla="*/ 445035 h 578850"/>
              <a:gd name="connsiteX6" fmla="*/ 245327 w 1929161"/>
              <a:gd name="connsiteY6" fmla="*/ 433884 h 578850"/>
              <a:gd name="connsiteX7" fmla="*/ 211874 w 1929161"/>
              <a:gd name="connsiteY7" fmla="*/ 411582 h 578850"/>
              <a:gd name="connsiteX8" fmla="*/ 144966 w 1929161"/>
              <a:gd name="connsiteY8" fmla="*/ 322372 h 578850"/>
              <a:gd name="connsiteX9" fmla="*/ 111513 w 1929161"/>
              <a:gd name="connsiteY9" fmla="*/ 300070 h 578850"/>
              <a:gd name="connsiteX10" fmla="*/ 78059 w 1929161"/>
              <a:gd name="connsiteY10" fmla="*/ 288918 h 578850"/>
              <a:gd name="connsiteX11" fmla="*/ 44605 w 1929161"/>
              <a:gd name="connsiteY11" fmla="*/ 255465 h 578850"/>
              <a:gd name="connsiteX12" fmla="*/ 11152 w 1929161"/>
              <a:gd name="connsiteY12" fmla="*/ 233162 h 578850"/>
              <a:gd name="connsiteX13" fmla="*/ 0 w 1929161"/>
              <a:gd name="connsiteY13" fmla="*/ 199709 h 578850"/>
              <a:gd name="connsiteX14" fmla="*/ 11152 w 1929161"/>
              <a:gd name="connsiteY14" fmla="*/ 166255 h 578850"/>
              <a:gd name="connsiteX15" fmla="*/ 89210 w 1929161"/>
              <a:gd name="connsiteY15" fmla="*/ 132801 h 578850"/>
              <a:gd name="connsiteX16" fmla="*/ 156117 w 1929161"/>
              <a:gd name="connsiteY16" fmla="*/ 110499 h 578850"/>
              <a:gd name="connsiteX17" fmla="*/ 189571 w 1929161"/>
              <a:gd name="connsiteY17" fmla="*/ 99348 h 578850"/>
              <a:gd name="connsiteX18" fmla="*/ 289932 w 1929161"/>
              <a:gd name="connsiteY18" fmla="*/ 54743 h 578850"/>
              <a:gd name="connsiteX19" fmla="*/ 535259 w 1929161"/>
              <a:gd name="connsiteY19" fmla="*/ 32440 h 578850"/>
              <a:gd name="connsiteX20" fmla="*/ 1148576 w 1929161"/>
              <a:gd name="connsiteY20" fmla="*/ 10138 h 578850"/>
              <a:gd name="connsiteX21" fmla="*/ 1717288 w 1929161"/>
              <a:gd name="connsiteY21" fmla="*/ 21289 h 578850"/>
              <a:gd name="connsiteX22" fmla="*/ 1750742 w 1929161"/>
              <a:gd name="connsiteY22" fmla="*/ 32440 h 578850"/>
              <a:gd name="connsiteX23" fmla="*/ 1784195 w 1929161"/>
              <a:gd name="connsiteY23" fmla="*/ 54743 h 578850"/>
              <a:gd name="connsiteX24" fmla="*/ 1828800 w 1929161"/>
              <a:gd name="connsiteY24" fmla="*/ 77045 h 578850"/>
              <a:gd name="connsiteX25" fmla="*/ 1851103 w 1929161"/>
              <a:gd name="connsiteY25" fmla="*/ 99348 h 578850"/>
              <a:gd name="connsiteX26" fmla="*/ 1918010 w 1929161"/>
              <a:gd name="connsiteY26" fmla="*/ 121650 h 578850"/>
              <a:gd name="connsiteX27" fmla="*/ 1929161 w 1929161"/>
              <a:gd name="connsiteY27" fmla="*/ 155104 h 578850"/>
              <a:gd name="connsiteX28" fmla="*/ 1906859 w 1929161"/>
              <a:gd name="connsiteY28" fmla="*/ 266616 h 578850"/>
              <a:gd name="connsiteX29" fmla="*/ 1884556 w 1929161"/>
              <a:gd name="connsiteY29" fmla="*/ 300070 h 578850"/>
              <a:gd name="connsiteX30" fmla="*/ 1839952 w 1929161"/>
              <a:gd name="connsiteY30" fmla="*/ 389279 h 578850"/>
              <a:gd name="connsiteX31" fmla="*/ 1817649 w 1929161"/>
              <a:gd name="connsiteY31" fmla="*/ 411582 h 578850"/>
              <a:gd name="connsiteX32" fmla="*/ 1694986 w 1929161"/>
              <a:gd name="connsiteY32" fmla="*/ 445035 h 578850"/>
              <a:gd name="connsiteX33" fmla="*/ 1650381 w 1929161"/>
              <a:gd name="connsiteY33" fmla="*/ 456187 h 578850"/>
              <a:gd name="connsiteX34" fmla="*/ 1416205 w 1929161"/>
              <a:gd name="connsiteY34" fmla="*/ 478489 h 578850"/>
              <a:gd name="connsiteX35" fmla="*/ 1371600 w 1929161"/>
              <a:gd name="connsiteY35" fmla="*/ 489640 h 578850"/>
              <a:gd name="connsiteX36" fmla="*/ 1315844 w 1929161"/>
              <a:gd name="connsiteY36" fmla="*/ 500792 h 578850"/>
              <a:gd name="connsiteX37" fmla="*/ 1282391 w 1929161"/>
              <a:gd name="connsiteY37" fmla="*/ 511943 h 578850"/>
              <a:gd name="connsiteX38" fmla="*/ 1193181 w 1929161"/>
              <a:gd name="connsiteY38" fmla="*/ 534245 h 578850"/>
              <a:gd name="connsiteX39" fmla="*/ 1148576 w 1929161"/>
              <a:gd name="connsiteY39" fmla="*/ 556548 h 578850"/>
              <a:gd name="connsiteX40" fmla="*/ 1059366 w 1929161"/>
              <a:gd name="connsiteY40" fmla="*/ 578850 h 578850"/>
              <a:gd name="connsiteX41" fmla="*/ 657922 w 1929161"/>
              <a:gd name="connsiteY41" fmla="*/ 567699 h 578850"/>
              <a:gd name="connsiteX42" fmla="*/ 635620 w 1929161"/>
              <a:gd name="connsiteY42" fmla="*/ 545396 h 578850"/>
              <a:gd name="connsiteX43" fmla="*/ 524108 w 1929161"/>
              <a:gd name="connsiteY43" fmla="*/ 556548 h 578850"/>
              <a:gd name="connsiteX44" fmla="*/ 479503 w 1929161"/>
              <a:gd name="connsiteY44" fmla="*/ 567699 h 578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929161" h="578850">
                <a:moveTo>
                  <a:pt x="546410" y="578850"/>
                </a:moveTo>
                <a:cubicBezTo>
                  <a:pt x="509239" y="560265"/>
                  <a:pt x="469477" y="546146"/>
                  <a:pt x="434898" y="523094"/>
                </a:cubicBezTo>
                <a:cubicBezTo>
                  <a:pt x="423747" y="515660"/>
                  <a:pt x="413691" y="506235"/>
                  <a:pt x="401444" y="500792"/>
                </a:cubicBezTo>
                <a:cubicBezTo>
                  <a:pt x="379961" y="491244"/>
                  <a:pt x="356839" y="485923"/>
                  <a:pt x="334537" y="478489"/>
                </a:cubicBezTo>
                <a:lnTo>
                  <a:pt x="301083" y="467338"/>
                </a:lnTo>
                <a:cubicBezTo>
                  <a:pt x="293649" y="459904"/>
                  <a:pt x="287796" y="450444"/>
                  <a:pt x="278781" y="445035"/>
                </a:cubicBezTo>
                <a:cubicBezTo>
                  <a:pt x="268702" y="438987"/>
                  <a:pt x="255841" y="439141"/>
                  <a:pt x="245327" y="433884"/>
                </a:cubicBezTo>
                <a:cubicBezTo>
                  <a:pt x="233340" y="427891"/>
                  <a:pt x="223025" y="419016"/>
                  <a:pt x="211874" y="411582"/>
                </a:cubicBezTo>
                <a:cubicBezTo>
                  <a:pt x="191489" y="381004"/>
                  <a:pt x="174435" y="345947"/>
                  <a:pt x="144966" y="322372"/>
                </a:cubicBezTo>
                <a:cubicBezTo>
                  <a:pt x="134501" y="314000"/>
                  <a:pt x="123500" y="306064"/>
                  <a:pt x="111513" y="300070"/>
                </a:cubicBezTo>
                <a:cubicBezTo>
                  <a:pt x="100999" y="294813"/>
                  <a:pt x="89210" y="292635"/>
                  <a:pt x="78059" y="288918"/>
                </a:cubicBezTo>
                <a:cubicBezTo>
                  <a:pt x="66908" y="277767"/>
                  <a:pt x="56720" y="265561"/>
                  <a:pt x="44605" y="255465"/>
                </a:cubicBezTo>
                <a:cubicBezTo>
                  <a:pt x="34309" y="246885"/>
                  <a:pt x="19524" y="243627"/>
                  <a:pt x="11152" y="233162"/>
                </a:cubicBezTo>
                <a:cubicBezTo>
                  <a:pt x="3809" y="223983"/>
                  <a:pt x="3717" y="210860"/>
                  <a:pt x="0" y="199709"/>
                </a:cubicBezTo>
                <a:cubicBezTo>
                  <a:pt x="3717" y="188558"/>
                  <a:pt x="3809" y="175434"/>
                  <a:pt x="11152" y="166255"/>
                </a:cubicBezTo>
                <a:cubicBezTo>
                  <a:pt x="31636" y="140650"/>
                  <a:pt x="61017" y="141259"/>
                  <a:pt x="89210" y="132801"/>
                </a:cubicBezTo>
                <a:cubicBezTo>
                  <a:pt x="111727" y="126046"/>
                  <a:pt x="133815" y="117933"/>
                  <a:pt x="156117" y="110499"/>
                </a:cubicBezTo>
                <a:lnTo>
                  <a:pt x="189571" y="99348"/>
                </a:lnTo>
                <a:cubicBezTo>
                  <a:pt x="226080" y="75008"/>
                  <a:pt x="239262" y="61982"/>
                  <a:pt x="289932" y="54743"/>
                </a:cubicBezTo>
                <a:cubicBezTo>
                  <a:pt x="371220" y="43130"/>
                  <a:pt x="535259" y="32440"/>
                  <a:pt x="535259" y="32440"/>
                </a:cubicBezTo>
                <a:cubicBezTo>
                  <a:pt x="760108" y="-23771"/>
                  <a:pt x="610348" y="10138"/>
                  <a:pt x="1148576" y="10138"/>
                </a:cubicBezTo>
                <a:cubicBezTo>
                  <a:pt x="1338183" y="10138"/>
                  <a:pt x="1527717" y="17572"/>
                  <a:pt x="1717288" y="21289"/>
                </a:cubicBezTo>
                <a:cubicBezTo>
                  <a:pt x="1728439" y="25006"/>
                  <a:pt x="1740228" y="27183"/>
                  <a:pt x="1750742" y="32440"/>
                </a:cubicBezTo>
                <a:cubicBezTo>
                  <a:pt x="1762729" y="38434"/>
                  <a:pt x="1772559" y="48094"/>
                  <a:pt x="1784195" y="54743"/>
                </a:cubicBezTo>
                <a:cubicBezTo>
                  <a:pt x="1798628" y="62990"/>
                  <a:pt x="1813932" y="69611"/>
                  <a:pt x="1828800" y="77045"/>
                </a:cubicBezTo>
                <a:cubicBezTo>
                  <a:pt x="1836234" y="84479"/>
                  <a:pt x="1841699" y="94646"/>
                  <a:pt x="1851103" y="99348"/>
                </a:cubicBezTo>
                <a:cubicBezTo>
                  <a:pt x="1872130" y="109861"/>
                  <a:pt x="1918010" y="121650"/>
                  <a:pt x="1918010" y="121650"/>
                </a:cubicBezTo>
                <a:cubicBezTo>
                  <a:pt x="1921727" y="132801"/>
                  <a:pt x="1929161" y="143349"/>
                  <a:pt x="1929161" y="155104"/>
                </a:cubicBezTo>
                <a:cubicBezTo>
                  <a:pt x="1929161" y="175649"/>
                  <a:pt x="1920591" y="239152"/>
                  <a:pt x="1906859" y="266616"/>
                </a:cubicBezTo>
                <a:cubicBezTo>
                  <a:pt x="1900865" y="278603"/>
                  <a:pt x="1890550" y="288083"/>
                  <a:pt x="1884556" y="300070"/>
                </a:cubicBezTo>
                <a:cubicBezTo>
                  <a:pt x="1855721" y="357740"/>
                  <a:pt x="1874399" y="346220"/>
                  <a:pt x="1839952" y="389279"/>
                </a:cubicBezTo>
                <a:cubicBezTo>
                  <a:pt x="1833384" y="397489"/>
                  <a:pt x="1827053" y="406880"/>
                  <a:pt x="1817649" y="411582"/>
                </a:cubicBezTo>
                <a:cubicBezTo>
                  <a:pt x="1775873" y="432470"/>
                  <a:pt x="1739036" y="435246"/>
                  <a:pt x="1694986" y="445035"/>
                </a:cubicBezTo>
                <a:cubicBezTo>
                  <a:pt x="1680025" y="448360"/>
                  <a:pt x="1665498" y="453667"/>
                  <a:pt x="1650381" y="456187"/>
                </a:cubicBezTo>
                <a:cubicBezTo>
                  <a:pt x="1576833" y="468445"/>
                  <a:pt x="1487949" y="472970"/>
                  <a:pt x="1416205" y="478489"/>
                </a:cubicBezTo>
                <a:cubicBezTo>
                  <a:pt x="1401337" y="482206"/>
                  <a:pt x="1386561" y="486315"/>
                  <a:pt x="1371600" y="489640"/>
                </a:cubicBezTo>
                <a:cubicBezTo>
                  <a:pt x="1353098" y="493752"/>
                  <a:pt x="1334232" y="496195"/>
                  <a:pt x="1315844" y="500792"/>
                </a:cubicBezTo>
                <a:cubicBezTo>
                  <a:pt x="1304441" y="503643"/>
                  <a:pt x="1293731" y="508850"/>
                  <a:pt x="1282391" y="511943"/>
                </a:cubicBezTo>
                <a:cubicBezTo>
                  <a:pt x="1252819" y="520008"/>
                  <a:pt x="1193181" y="534245"/>
                  <a:pt x="1193181" y="534245"/>
                </a:cubicBezTo>
                <a:cubicBezTo>
                  <a:pt x="1178313" y="541679"/>
                  <a:pt x="1163855" y="550000"/>
                  <a:pt x="1148576" y="556548"/>
                </a:cubicBezTo>
                <a:cubicBezTo>
                  <a:pt x="1118575" y="569406"/>
                  <a:pt x="1092088" y="572306"/>
                  <a:pt x="1059366" y="578850"/>
                </a:cubicBezTo>
                <a:cubicBezTo>
                  <a:pt x="925551" y="575133"/>
                  <a:pt x="791373" y="578235"/>
                  <a:pt x="657922" y="567699"/>
                </a:cubicBezTo>
                <a:cubicBezTo>
                  <a:pt x="647441" y="566872"/>
                  <a:pt x="646097" y="546269"/>
                  <a:pt x="635620" y="545396"/>
                </a:cubicBezTo>
                <a:cubicBezTo>
                  <a:pt x="598393" y="542294"/>
                  <a:pt x="561279" y="552831"/>
                  <a:pt x="524108" y="556548"/>
                </a:cubicBezTo>
                <a:cubicBezTo>
                  <a:pt x="487128" y="568874"/>
                  <a:pt x="502409" y="567699"/>
                  <a:pt x="479503" y="567699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63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accent6"/>
                </a:solidFill>
              </a:rPr>
              <a:t>Gender balance ?</a:t>
            </a:r>
            <a:br>
              <a:rPr lang="en-GB" dirty="0" smtClean="0">
                <a:solidFill>
                  <a:schemeClr val="accent6"/>
                </a:solidFill>
              </a:rPr>
            </a:br>
            <a:r>
              <a:rPr lang="en-GB" dirty="0" smtClean="0">
                <a:solidFill>
                  <a:schemeClr val="accent6"/>
                </a:solidFill>
              </a:rPr>
              <a:t>Complementary (different) roles</a:t>
            </a:r>
            <a:endParaRPr lang="en-GB" dirty="0">
              <a:solidFill>
                <a:schemeClr val="accent6"/>
              </a:solidFill>
            </a:endParaRPr>
          </a:p>
        </p:txBody>
      </p:sp>
      <p:pic>
        <p:nvPicPr>
          <p:cNvPr id="4" name="Picture 2" descr="C:\Users\jo\Documents\jos\Lancaster uni\images for masculinities and care\11041a58-ec7f-40da-ab13-f2ad67c63fb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183796"/>
            <a:ext cx="3849073" cy="2567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180947"/>
            <a:ext cx="3783896" cy="2515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628800"/>
            <a:ext cx="1728192" cy="141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854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accent6"/>
                </a:solidFill>
              </a:rPr>
              <a:t>Gender flexibility</a:t>
            </a:r>
            <a:endParaRPr lang="en-GB" dirty="0">
              <a:solidFill>
                <a:schemeClr val="accent6"/>
              </a:solidFill>
            </a:endParaRPr>
          </a:p>
        </p:txBody>
      </p:sp>
      <p:pic>
        <p:nvPicPr>
          <p:cNvPr id="7170" name="Picture 2" descr="C:\Users\jo\Documents\jos\Lancaster uni\Conferences\MITEY conf DfE 2019\LancasterUniPreSchool5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528" y="1600200"/>
            <a:ext cx="678894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24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dirty="0" smtClean="0">
                <a:solidFill>
                  <a:schemeClr val="accent6"/>
                </a:solidFill>
              </a:rPr>
              <a:t>Who benefits?</a:t>
            </a:r>
            <a:endParaRPr lang="en-GB" sz="6000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 smtClean="0"/>
              <a:t>The sector</a:t>
            </a:r>
          </a:p>
          <a:p>
            <a:pPr marL="0" indent="0">
              <a:buNone/>
            </a:pPr>
            <a:endParaRPr lang="en-GB" sz="4800" dirty="0" smtClean="0"/>
          </a:p>
          <a:p>
            <a:pPr marL="0" indent="0">
              <a:buNone/>
            </a:pPr>
            <a:r>
              <a:rPr lang="en-GB" sz="4800" dirty="0" smtClean="0"/>
              <a:t>Wider society</a:t>
            </a:r>
          </a:p>
          <a:p>
            <a:pPr marL="0" indent="0">
              <a:buNone/>
            </a:pPr>
            <a:endParaRPr lang="en-GB" sz="4800" dirty="0" smtClean="0"/>
          </a:p>
          <a:p>
            <a:pPr marL="0" indent="0">
              <a:buNone/>
            </a:pPr>
            <a:r>
              <a:rPr lang="en-GB" sz="4800" dirty="0" smtClean="0"/>
              <a:t>A new generation of children</a:t>
            </a:r>
          </a:p>
          <a:p>
            <a:pPr marL="0" indent="0">
              <a:buNone/>
            </a:pP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296412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accent6"/>
                </a:solidFill>
              </a:rPr>
              <a:t> </a:t>
            </a:r>
            <a:r>
              <a:rPr lang="en-GB" dirty="0">
                <a:solidFill>
                  <a:schemeClr val="accent6"/>
                </a:solidFill>
              </a:rPr>
              <a:t>Men enjoy the </a:t>
            </a:r>
            <a:r>
              <a:rPr lang="en-GB" dirty="0" smtClean="0">
                <a:solidFill>
                  <a:schemeClr val="accent6"/>
                </a:solidFill>
              </a:rPr>
              <a:t>work !</a:t>
            </a:r>
            <a:endParaRPr lang="en-GB" dirty="0">
              <a:solidFill>
                <a:schemeClr val="accent6"/>
              </a:solidFill>
            </a:endParaRPr>
          </a:p>
        </p:txBody>
      </p:sp>
      <p:pic>
        <p:nvPicPr>
          <p:cNvPr id="6146" name="Picture 2" descr="C:\Users\jo\Documents\jos\Lancaster uni\Conferences\MITEY conf DfE 2019\LancasterUniPreSchool2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528" y="1600200"/>
            <a:ext cx="678894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07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accent6"/>
                </a:solidFill>
              </a:rPr>
              <a:t>Men and women work together in </a:t>
            </a:r>
            <a:r>
              <a:rPr lang="en-GB" b="1" dirty="0" smtClean="0">
                <a:solidFill>
                  <a:schemeClr val="accent6"/>
                </a:solidFill>
              </a:rPr>
              <a:t>interchangeable</a:t>
            </a:r>
            <a:r>
              <a:rPr lang="en-GB" dirty="0" smtClean="0">
                <a:solidFill>
                  <a:schemeClr val="accent6"/>
                </a:solidFill>
              </a:rPr>
              <a:t> </a:t>
            </a:r>
            <a:r>
              <a:rPr lang="en-GB" dirty="0">
                <a:solidFill>
                  <a:schemeClr val="accent6"/>
                </a:solidFill>
              </a:rPr>
              <a:t>r</a:t>
            </a:r>
            <a:r>
              <a:rPr lang="en-GB" dirty="0" smtClean="0">
                <a:solidFill>
                  <a:schemeClr val="accent6"/>
                </a:solidFill>
              </a:rPr>
              <a:t>oles</a:t>
            </a:r>
            <a:endParaRPr lang="en-GB" dirty="0">
              <a:solidFill>
                <a:schemeClr val="accent6"/>
              </a:solidFill>
            </a:endParaRPr>
          </a:p>
        </p:txBody>
      </p:sp>
      <p:pic>
        <p:nvPicPr>
          <p:cNvPr id="9218" name="Picture 2" descr="C:\Users\jo\Documents\jos\Lancaster uni\Conferences\MITEY conf DfE 2019\LancasterUniPreSchool1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528" y="1600200"/>
            <a:ext cx="678894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1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accent6"/>
                </a:solidFill>
              </a:rPr>
              <a:t>Children experience men’s care </a:t>
            </a:r>
            <a:endParaRPr lang="en-GB" dirty="0">
              <a:solidFill>
                <a:schemeClr val="accent6"/>
              </a:solidFill>
            </a:endParaRPr>
          </a:p>
        </p:txBody>
      </p:sp>
      <p:pic>
        <p:nvPicPr>
          <p:cNvPr id="3075" name="Picture 3" descr="C:\Users\jo\Documents\jos\Lancaster uni\Conferences\MITEY conf DfE 2019\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848" y="1782921"/>
            <a:ext cx="6242304" cy="416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772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jo\Documents\jos\Lancaster uni\Conferences\MITEY conf DfE 2019\LancasterUniPreSchool42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60648"/>
            <a:ext cx="4176464" cy="6264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95536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86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523</TotalTime>
  <Words>95</Words>
  <Application>Microsoft Office PowerPoint</Application>
  <PresentationFormat>On-screen Show (4:3)</PresentationFormat>
  <Paragraphs>27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Why diversify the Early Years workforce?</vt:lpstr>
      <vt:lpstr>GenderEYE</vt:lpstr>
      <vt:lpstr>GenderEYE.  The story so far…</vt:lpstr>
      <vt:lpstr>Knowledge Exchange conference in Norway  </vt:lpstr>
      <vt:lpstr>Our survey</vt:lpstr>
      <vt:lpstr>Why gender diversity ? A clear rationale </vt:lpstr>
      <vt:lpstr>Gender balance ? Complementary (different) roles</vt:lpstr>
      <vt:lpstr>Gender flexibility</vt:lpstr>
      <vt:lpstr>Who benefits?</vt:lpstr>
      <vt:lpstr> Men enjoy the work !</vt:lpstr>
      <vt:lpstr>Men and women work together in interchangeable roles</vt:lpstr>
      <vt:lpstr>Children experience men’s care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diversify the Early Years workforce?</dc:title>
  <dc:creator>jo warin</dc:creator>
  <cp:lastModifiedBy>jo warin</cp:lastModifiedBy>
  <cp:revision>20</cp:revision>
  <cp:lastPrinted>2019-08-31T20:14:05Z</cp:lastPrinted>
  <dcterms:created xsi:type="dcterms:W3CDTF">2019-08-30T15:54:53Z</dcterms:created>
  <dcterms:modified xsi:type="dcterms:W3CDTF">2019-09-01T17:25:07Z</dcterms:modified>
</cp:coreProperties>
</file>