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7" r:id="rId2"/>
    <p:sldId id="259" r:id="rId3"/>
    <p:sldId id="298" r:id="rId4"/>
    <p:sldId id="265" r:id="rId5"/>
    <p:sldId id="266" r:id="rId6"/>
    <p:sldId id="267" r:id="rId7"/>
    <p:sldId id="268" r:id="rId8"/>
    <p:sldId id="277" r:id="rId9"/>
    <p:sldId id="270" r:id="rId10"/>
    <p:sldId id="274" r:id="rId11"/>
    <p:sldId id="278" r:id="rId12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CCFFCC"/>
    <a:srgbClr val="CCECFF"/>
    <a:srgbClr val="FFCCFF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92" autoAdjust="0"/>
    <p:restoredTop sz="94259" autoAdjust="0"/>
  </p:normalViewPr>
  <p:slideViewPr>
    <p:cSldViewPr>
      <p:cViewPr varScale="1">
        <p:scale>
          <a:sx n="68" d="100"/>
          <a:sy n="68" d="100"/>
        </p:scale>
        <p:origin x="1488" y="60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-504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>
        <p:scale>
          <a:sx n="148" d="100"/>
          <a:sy n="148" d="100"/>
        </p:scale>
        <p:origin x="108" y="-612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B13D54-EE8A-4B07-BFE7-887DA0F23AF3}" type="doc">
      <dgm:prSet loTypeId="urn:microsoft.com/office/officeart/2005/8/layout/cycle4" loCatId="matrix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7EA2D6BC-000D-467C-8804-B34BBD007ED4}">
      <dgm:prSet phldrT="[Text]" custT="1"/>
      <dgm:spPr/>
      <dgm:t>
        <a:bodyPr/>
        <a:lstStyle/>
        <a:p>
          <a:r>
            <a:rPr lang="en-US" sz="2400" b="1" dirty="0"/>
            <a:t>Attracting</a:t>
          </a:r>
          <a:endParaRPr lang="en-US" sz="2200" b="1" dirty="0"/>
        </a:p>
      </dgm:t>
    </dgm:pt>
    <dgm:pt modelId="{E7617499-9D6B-4592-943F-10FD81B928D8}" type="parTrans" cxnId="{DAA47358-3B8D-417C-A194-10021D463374}">
      <dgm:prSet/>
      <dgm:spPr/>
      <dgm:t>
        <a:bodyPr/>
        <a:lstStyle/>
        <a:p>
          <a:endParaRPr lang="en-US"/>
        </a:p>
      </dgm:t>
    </dgm:pt>
    <dgm:pt modelId="{B18CB185-7146-4E9E-B0EB-1E828B888B9B}" type="sibTrans" cxnId="{DAA47358-3B8D-417C-A194-10021D463374}">
      <dgm:prSet/>
      <dgm:spPr/>
      <dgm:t>
        <a:bodyPr/>
        <a:lstStyle/>
        <a:p>
          <a:endParaRPr lang="en-US"/>
        </a:p>
      </dgm:t>
    </dgm:pt>
    <dgm:pt modelId="{DC3A0B8F-DB1B-405D-8B29-854ECDAEB6B1}">
      <dgm:prSet phldrT="[Text]"/>
      <dgm:spPr/>
      <dgm:t>
        <a:bodyPr/>
        <a:lstStyle/>
        <a:p>
          <a:r>
            <a:rPr lang="en-US" b="1" dirty="0"/>
            <a:t>Recruiting</a:t>
          </a:r>
        </a:p>
      </dgm:t>
    </dgm:pt>
    <dgm:pt modelId="{FA16D5AD-93CC-4C35-ACBF-8A7D02465621}" type="parTrans" cxnId="{3BFB120D-1370-47C3-A7AE-093E666E1FDD}">
      <dgm:prSet/>
      <dgm:spPr/>
      <dgm:t>
        <a:bodyPr/>
        <a:lstStyle/>
        <a:p>
          <a:endParaRPr lang="en-US"/>
        </a:p>
      </dgm:t>
    </dgm:pt>
    <dgm:pt modelId="{0EE3106D-7C1E-474B-8878-C036FFBFE007}" type="sibTrans" cxnId="{3BFB120D-1370-47C3-A7AE-093E666E1FDD}">
      <dgm:prSet/>
      <dgm:spPr/>
      <dgm:t>
        <a:bodyPr/>
        <a:lstStyle/>
        <a:p>
          <a:endParaRPr lang="en-US"/>
        </a:p>
      </dgm:t>
    </dgm:pt>
    <dgm:pt modelId="{F5F3C093-6550-4E0A-A860-DC2811BE209A}">
      <dgm:prSet phldrT="[Text]"/>
      <dgm:spPr/>
      <dgm:t>
        <a:bodyPr/>
        <a:lstStyle/>
        <a:p>
          <a:r>
            <a:rPr lang="en-US" b="1" dirty="0"/>
            <a:t>Retaining</a:t>
          </a:r>
        </a:p>
      </dgm:t>
    </dgm:pt>
    <dgm:pt modelId="{42D93BFB-8D2F-4F07-9127-866C394B2281}" type="parTrans" cxnId="{C1CBF3B3-E798-4EF8-971B-DB7B1EF4D397}">
      <dgm:prSet/>
      <dgm:spPr/>
      <dgm:t>
        <a:bodyPr/>
        <a:lstStyle/>
        <a:p>
          <a:endParaRPr lang="en-US"/>
        </a:p>
      </dgm:t>
    </dgm:pt>
    <dgm:pt modelId="{FCD09F31-556F-4CE2-AC8D-48A2DD609243}" type="sibTrans" cxnId="{C1CBF3B3-E798-4EF8-971B-DB7B1EF4D397}">
      <dgm:prSet/>
      <dgm:spPr/>
      <dgm:t>
        <a:bodyPr/>
        <a:lstStyle/>
        <a:p>
          <a:endParaRPr lang="en-US"/>
        </a:p>
      </dgm:t>
    </dgm:pt>
    <dgm:pt modelId="{2180E794-E84B-4659-9A7A-1EA780F47F4F}">
      <dgm:prSet phldrT="[Text]"/>
      <dgm:spPr/>
      <dgm:t>
        <a:bodyPr/>
        <a:lstStyle/>
        <a:p>
          <a:endParaRPr lang="en-US" dirty="0"/>
        </a:p>
      </dgm:t>
    </dgm:pt>
    <dgm:pt modelId="{822934ED-6D51-43C0-8D0E-B831995DDDF3}" type="parTrans" cxnId="{8188F996-09C2-4674-B56D-EFE017393E98}">
      <dgm:prSet/>
      <dgm:spPr/>
      <dgm:t>
        <a:bodyPr/>
        <a:lstStyle/>
        <a:p>
          <a:endParaRPr lang="en-US"/>
        </a:p>
      </dgm:t>
    </dgm:pt>
    <dgm:pt modelId="{81F19B34-9CD2-464A-95B9-C744F12048E8}" type="sibTrans" cxnId="{8188F996-09C2-4674-B56D-EFE017393E98}">
      <dgm:prSet/>
      <dgm:spPr/>
      <dgm:t>
        <a:bodyPr/>
        <a:lstStyle/>
        <a:p>
          <a:endParaRPr lang="en-US"/>
        </a:p>
      </dgm:t>
    </dgm:pt>
    <dgm:pt modelId="{7646FC43-C23C-4531-8743-2FAA9E81D80F}">
      <dgm:prSet phldrT="[Text]" custT="1"/>
      <dgm:spPr/>
      <dgm:t>
        <a:bodyPr/>
        <a:lstStyle/>
        <a:p>
          <a:r>
            <a:rPr lang="en-US" sz="2250" b="1" dirty="0"/>
            <a:t>Developing</a:t>
          </a:r>
        </a:p>
      </dgm:t>
    </dgm:pt>
    <dgm:pt modelId="{57976B9B-0B28-4F26-9DBC-EB8CB28B84F2}" type="parTrans" cxnId="{B0BFD0AA-476A-4234-8925-38F7A3DF5F30}">
      <dgm:prSet/>
      <dgm:spPr/>
      <dgm:t>
        <a:bodyPr/>
        <a:lstStyle/>
        <a:p>
          <a:endParaRPr lang="en-US"/>
        </a:p>
      </dgm:t>
    </dgm:pt>
    <dgm:pt modelId="{8CB70F98-82EC-4B85-8C1A-655168BD1CDD}" type="sibTrans" cxnId="{B0BFD0AA-476A-4234-8925-38F7A3DF5F30}">
      <dgm:prSet/>
      <dgm:spPr/>
      <dgm:t>
        <a:bodyPr/>
        <a:lstStyle/>
        <a:p>
          <a:endParaRPr lang="en-US"/>
        </a:p>
      </dgm:t>
    </dgm:pt>
    <dgm:pt modelId="{99CBED2A-8A87-4237-9D41-D232DEE2B852}">
      <dgm:prSet phldrT="[Text]"/>
      <dgm:spPr/>
      <dgm:t>
        <a:bodyPr/>
        <a:lstStyle/>
        <a:p>
          <a:endParaRPr lang="en-US" dirty="0"/>
        </a:p>
      </dgm:t>
    </dgm:pt>
    <dgm:pt modelId="{37FEF703-C388-42E6-962B-57403F5BF19D}" type="parTrans" cxnId="{BFD7FB58-6966-4522-8636-168803FA1D67}">
      <dgm:prSet/>
      <dgm:spPr/>
      <dgm:t>
        <a:bodyPr/>
        <a:lstStyle/>
        <a:p>
          <a:endParaRPr lang="en-US"/>
        </a:p>
      </dgm:t>
    </dgm:pt>
    <dgm:pt modelId="{9A4C9B1B-196C-44C3-A852-EA531F992E24}" type="sibTrans" cxnId="{BFD7FB58-6966-4522-8636-168803FA1D67}">
      <dgm:prSet/>
      <dgm:spPr/>
      <dgm:t>
        <a:bodyPr/>
        <a:lstStyle/>
        <a:p>
          <a:endParaRPr lang="en-US"/>
        </a:p>
      </dgm:t>
    </dgm:pt>
    <dgm:pt modelId="{DD828DBA-89C2-44EA-BC4C-6E3429A1F78E}">
      <dgm:prSet phldrT="[Text]"/>
      <dgm:spPr/>
      <dgm:t>
        <a:bodyPr/>
        <a:lstStyle/>
        <a:p>
          <a:endParaRPr lang="en-US" dirty="0"/>
        </a:p>
      </dgm:t>
    </dgm:pt>
    <dgm:pt modelId="{867CF77E-DF8E-4A83-A6C3-F8EECC79F063}" type="parTrans" cxnId="{531B0ABC-B7B4-4416-9169-2315029D2707}">
      <dgm:prSet/>
      <dgm:spPr/>
      <dgm:t>
        <a:bodyPr/>
        <a:lstStyle/>
        <a:p>
          <a:endParaRPr lang="en-US"/>
        </a:p>
      </dgm:t>
    </dgm:pt>
    <dgm:pt modelId="{E4B30815-08C4-4D27-9DBF-F0B68C53584D}" type="sibTrans" cxnId="{531B0ABC-B7B4-4416-9169-2315029D2707}">
      <dgm:prSet/>
      <dgm:spPr/>
      <dgm:t>
        <a:bodyPr/>
        <a:lstStyle/>
        <a:p>
          <a:endParaRPr lang="en-US"/>
        </a:p>
      </dgm:t>
    </dgm:pt>
    <dgm:pt modelId="{EAE9036D-48A2-4973-A58E-90499FC1FB29}">
      <dgm:prSet phldrT="[Text]"/>
      <dgm:spPr/>
      <dgm:t>
        <a:bodyPr/>
        <a:lstStyle/>
        <a:p>
          <a:endParaRPr lang="en-US" dirty="0"/>
        </a:p>
      </dgm:t>
    </dgm:pt>
    <dgm:pt modelId="{AB4C8B9C-E7D4-4338-A97A-60775AA81A99}" type="parTrans" cxnId="{DC673A12-7BD3-43F2-BE26-64A2B433B4CC}">
      <dgm:prSet/>
      <dgm:spPr/>
      <dgm:t>
        <a:bodyPr/>
        <a:lstStyle/>
        <a:p>
          <a:endParaRPr lang="en-US"/>
        </a:p>
      </dgm:t>
    </dgm:pt>
    <dgm:pt modelId="{72A33C90-7B09-4577-9BA7-6704BF11B415}" type="sibTrans" cxnId="{DC673A12-7BD3-43F2-BE26-64A2B433B4CC}">
      <dgm:prSet/>
      <dgm:spPr/>
      <dgm:t>
        <a:bodyPr/>
        <a:lstStyle/>
        <a:p>
          <a:endParaRPr lang="en-US"/>
        </a:p>
      </dgm:t>
    </dgm:pt>
    <dgm:pt modelId="{08B1ABF5-6AE4-48D9-991F-0D54FE01FD2F}" type="pres">
      <dgm:prSet presAssocID="{14B13D54-EE8A-4B07-BFE7-887DA0F23AF3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</dgm:pt>
    <dgm:pt modelId="{DDDE2424-C704-4BB2-A43F-B334A5BB2390}" type="pres">
      <dgm:prSet presAssocID="{14B13D54-EE8A-4B07-BFE7-887DA0F23AF3}" presName="children" presStyleCnt="0"/>
      <dgm:spPr/>
    </dgm:pt>
    <dgm:pt modelId="{DA133D53-D17D-489B-B871-691838B3580E}" type="pres">
      <dgm:prSet presAssocID="{14B13D54-EE8A-4B07-BFE7-887DA0F23AF3}" presName="child1group" presStyleCnt="0"/>
      <dgm:spPr/>
    </dgm:pt>
    <dgm:pt modelId="{B9B98549-3F20-48F2-9F8F-242A7619640F}" type="pres">
      <dgm:prSet presAssocID="{14B13D54-EE8A-4B07-BFE7-887DA0F23AF3}" presName="child1" presStyleLbl="bgAcc1" presStyleIdx="0" presStyleCnt="4"/>
      <dgm:spPr/>
    </dgm:pt>
    <dgm:pt modelId="{39DB7ED4-B61E-4508-9310-0B94DB7C850B}" type="pres">
      <dgm:prSet presAssocID="{14B13D54-EE8A-4B07-BFE7-887DA0F23AF3}" presName="child1Text" presStyleLbl="bgAcc1" presStyleIdx="0" presStyleCnt="4">
        <dgm:presLayoutVars>
          <dgm:bulletEnabled val="1"/>
        </dgm:presLayoutVars>
      </dgm:prSet>
      <dgm:spPr/>
    </dgm:pt>
    <dgm:pt modelId="{2CFE05AC-041F-4290-8AB2-89A84FDDCA55}" type="pres">
      <dgm:prSet presAssocID="{14B13D54-EE8A-4B07-BFE7-887DA0F23AF3}" presName="child2group" presStyleCnt="0"/>
      <dgm:spPr/>
    </dgm:pt>
    <dgm:pt modelId="{574257AE-BF7E-4977-893F-FF9843BDE83A}" type="pres">
      <dgm:prSet presAssocID="{14B13D54-EE8A-4B07-BFE7-887DA0F23AF3}" presName="child2" presStyleLbl="bgAcc1" presStyleIdx="1" presStyleCnt="4"/>
      <dgm:spPr/>
    </dgm:pt>
    <dgm:pt modelId="{5888872F-2C2D-4AE1-A836-0B13245F4DDF}" type="pres">
      <dgm:prSet presAssocID="{14B13D54-EE8A-4B07-BFE7-887DA0F23AF3}" presName="child2Text" presStyleLbl="bgAcc1" presStyleIdx="1" presStyleCnt="4">
        <dgm:presLayoutVars>
          <dgm:bulletEnabled val="1"/>
        </dgm:presLayoutVars>
      </dgm:prSet>
      <dgm:spPr/>
    </dgm:pt>
    <dgm:pt modelId="{99E843DD-0394-46CF-9107-50B1FB87E542}" type="pres">
      <dgm:prSet presAssocID="{14B13D54-EE8A-4B07-BFE7-887DA0F23AF3}" presName="child3group" presStyleCnt="0"/>
      <dgm:spPr/>
    </dgm:pt>
    <dgm:pt modelId="{0532A03D-F3AF-4584-A16D-8E87AC80634E}" type="pres">
      <dgm:prSet presAssocID="{14B13D54-EE8A-4B07-BFE7-887DA0F23AF3}" presName="child3" presStyleLbl="bgAcc1" presStyleIdx="2" presStyleCnt="4"/>
      <dgm:spPr/>
    </dgm:pt>
    <dgm:pt modelId="{B7A91DA4-1D30-4014-8F6C-E5A856F87ADB}" type="pres">
      <dgm:prSet presAssocID="{14B13D54-EE8A-4B07-BFE7-887DA0F23AF3}" presName="child3Text" presStyleLbl="bgAcc1" presStyleIdx="2" presStyleCnt="4">
        <dgm:presLayoutVars>
          <dgm:bulletEnabled val="1"/>
        </dgm:presLayoutVars>
      </dgm:prSet>
      <dgm:spPr/>
    </dgm:pt>
    <dgm:pt modelId="{DEC31746-5E4F-4AFC-AAB2-088D9C7C29C6}" type="pres">
      <dgm:prSet presAssocID="{14B13D54-EE8A-4B07-BFE7-887DA0F23AF3}" presName="child4group" presStyleCnt="0"/>
      <dgm:spPr/>
    </dgm:pt>
    <dgm:pt modelId="{11098D20-AEE6-42FB-A299-B84F8C53310A}" type="pres">
      <dgm:prSet presAssocID="{14B13D54-EE8A-4B07-BFE7-887DA0F23AF3}" presName="child4" presStyleLbl="bgAcc1" presStyleIdx="3" presStyleCnt="4"/>
      <dgm:spPr/>
    </dgm:pt>
    <dgm:pt modelId="{8239B3DC-FCE0-4E85-8D39-794861616325}" type="pres">
      <dgm:prSet presAssocID="{14B13D54-EE8A-4B07-BFE7-887DA0F23AF3}" presName="child4Text" presStyleLbl="bgAcc1" presStyleIdx="3" presStyleCnt="4">
        <dgm:presLayoutVars>
          <dgm:bulletEnabled val="1"/>
        </dgm:presLayoutVars>
      </dgm:prSet>
      <dgm:spPr/>
    </dgm:pt>
    <dgm:pt modelId="{1BFA124D-67B2-4B95-BA01-9806571F81BA}" type="pres">
      <dgm:prSet presAssocID="{14B13D54-EE8A-4B07-BFE7-887DA0F23AF3}" presName="childPlaceholder" presStyleCnt="0"/>
      <dgm:spPr/>
    </dgm:pt>
    <dgm:pt modelId="{E3581D89-BBB0-46DD-A8BA-0B885F57A17A}" type="pres">
      <dgm:prSet presAssocID="{14B13D54-EE8A-4B07-BFE7-887DA0F23AF3}" presName="circle" presStyleCnt="0"/>
      <dgm:spPr/>
    </dgm:pt>
    <dgm:pt modelId="{2FFE4EAC-4E9A-402D-BFE2-25F154E78996}" type="pres">
      <dgm:prSet presAssocID="{14B13D54-EE8A-4B07-BFE7-887DA0F23AF3}" presName="quadrant1" presStyleLbl="node1" presStyleIdx="0" presStyleCnt="4">
        <dgm:presLayoutVars>
          <dgm:chMax val="1"/>
          <dgm:bulletEnabled val="1"/>
        </dgm:presLayoutVars>
      </dgm:prSet>
      <dgm:spPr/>
    </dgm:pt>
    <dgm:pt modelId="{86BFB9F4-0B36-4F83-9B18-B3B6B7FEC72E}" type="pres">
      <dgm:prSet presAssocID="{14B13D54-EE8A-4B07-BFE7-887DA0F23AF3}" presName="quadrant2" presStyleLbl="node1" presStyleIdx="1" presStyleCnt="4">
        <dgm:presLayoutVars>
          <dgm:chMax val="1"/>
          <dgm:bulletEnabled val="1"/>
        </dgm:presLayoutVars>
      </dgm:prSet>
      <dgm:spPr/>
    </dgm:pt>
    <dgm:pt modelId="{ECF1100A-B2DD-4E3E-B1D5-0E50E083206A}" type="pres">
      <dgm:prSet presAssocID="{14B13D54-EE8A-4B07-BFE7-887DA0F23AF3}" presName="quadrant3" presStyleLbl="node1" presStyleIdx="2" presStyleCnt="4">
        <dgm:presLayoutVars>
          <dgm:chMax val="1"/>
          <dgm:bulletEnabled val="1"/>
        </dgm:presLayoutVars>
      </dgm:prSet>
      <dgm:spPr/>
    </dgm:pt>
    <dgm:pt modelId="{93B8CD7B-68EB-4BB0-AFF6-2721F126D68D}" type="pres">
      <dgm:prSet presAssocID="{14B13D54-EE8A-4B07-BFE7-887DA0F23AF3}" presName="quadrant4" presStyleLbl="node1" presStyleIdx="3" presStyleCnt="4">
        <dgm:presLayoutVars>
          <dgm:chMax val="1"/>
          <dgm:bulletEnabled val="1"/>
        </dgm:presLayoutVars>
      </dgm:prSet>
      <dgm:spPr/>
    </dgm:pt>
    <dgm:pt modelId="{0568B5B0-2C46-48BC-97D4-293CA7FBF9C6}" type="pres">
      <dgm:prSet presAssocID="{14B13D54-EE8A-4B07-BFE7-887DA0F23AF3}" presName="quadrantPlaceholder" presStyleCnt="0"/>
      <dgm:spPr/>
    </dgm:pt>
    <dgm:pt modelId="{80345E62-58C1-4984-8E8B-2991D891524C}" type="pres">
      <dgm:prSet presAssocID="{14B13D54-EE8A-4B07-BFE7-887DA0F23AF3}" presName="center1" presStyleLbl="fgShp" presStyleIdx="0" presStyleCnt="2" custFlipVert="0" custScaleX="7492" custScaleY="6388"/>
      <dgm:spPr/>
    </dgm:pt>
    <dgm:pt modelId="{29D11EC1-246F-4C1E-B6B9-72C2166B3626}" type="pres">
      <dgm:prSet presAssocID="{14B13D54-EE8A-4B07-BFE7-887DA0F23AF3}" presName="center2" presStyleLbl="fgShp" presStyleIdx="1" presStyleCnt="2" custFlipVert="1" custFlipHor="1" custScaleX="7492" custScaleY="6388"/>
      <dgm:spPr/>
    </dgm:pt>
  </dgm:ptLst>
  <dgm:cxnLst>
    <dgm:cxn modelId="{AD309509-DADA-4EFE-8469-6EC238A0E7A0}" type="presOf" srcId="{7EA2D6BC-000D-467C-8804-B34BBD007ED4}" destId="{2FFE4EAC-4E9A-402D-BFE2-25F154E78996}" srcOrd="0" destOrd="0" presId="urn:microsoft.com/office/officeart/2005/8/layout/cycle4"/>
    <dgm:cxn modelId="{9250050A-39A1-40A2-8002-89E891596B40}" type="presOf" srcId="{2180E794-E84B-4659-9A7A-1EA780F47F4F}" destId="{B7A91DA4-1D30-4014-8F6C-E5A856F87ADB}" srcOrd="1" destOrd="0" presId="urn:microsoft.com/office/officeart/2005/8/layout/cycle4"/>
    <dgm:cxn modelId="{3BFB120D-1370-47C3-A7AE-093E666E1FDD}" srcId="{14B13D54-EE8A-4B07-BFE7-887DA0F23AF3}" destId="{DC3A0B8F-DB1B-405D-8B29-854ECDAEB6B1}" srcOrd="1" destOrd="0" parTransId="{FA16D5AD-93CC-4C35-ACBF-8A7D02465621}" sibTransId="{0EE3106D-7C1E-474B-8878-C036FFBFE007}"/>
    <dgm:cxn modelId="{F02BFC0F-B665-4249-B7B4-DF34DC185569}" type="presOf" srcId="{DD828DBA-89C2-44EA-BC4C-6E3429A1F78E}" destId="{39DB7ED4-B61E-4508-9310-0B94DB7C850B}" srcOrd="1" destOrd="0" presId="urn:microsoft.com/office/officeart/2005/8/layout/cycle4"/>
    <dgm:cxn modelId="{DC673A12-7BD3-43F2-BE26-64A2B433B4CC}" srcId="{7646FC43-C23C-4531-8743-2FAA9E81D80F}" destId="{EAE9036D-48A2-4973-A58E-90499FC1FB29}" srcOrd="0" destOrd="0" parTransId="{AB4C8B9C-E7D4-4338-A97A-60775AA81A99}" sibTransId="{72A33C90-7B09-4577-9BA7-6704BF11B415}"/>
    <dgm:cxn modelId="{DD54B81B-BB77-4A39-AEC1-BCC32163615B}" type="presOf" srcId="{EAE9036D-48A2-4973-A58E-90499FC1FB29}" destId="{8239B3DC-FCE0-4E85-8D39-794861616325}" srcOrd="1" destOrd="0" presId="urn:microsoft.com/office/officeart/2005/8/layout/cycle4"/>
    <dgm:cxn modelId="{24FCD632-68E8-41ED-8472-7560D38C5C52}" type="presOf" srcId="{99CBED2A-8A87-4237-9D41-D232DEE2B852}" destId="{5888872F-2C2D-4AE1-A836-0B13245F4DDF}" srcOrd="1" destOrd="0" presId="urn:microsoft.com/office/officeart/2005/8/layout/cycle4"/>
    <dgm:cxn modelId="{E6878033-51A2-4A8C-84EE-4DD952195DB9}" type="presOf" srcId="{2180E794-E84B-4659-9A7A-1EA780F47F4F}" destId="{0532A03D-F3AF-4584-A16D-8E87AC80634E}" srcOrd="0" destOrd="0" presId="urn:microsoft.com/office/officeart/2005/8/layout/cycle4"/>
    <dgm:cxn modelId="{E1DE334A-FD5E-47DE-BC45-F490F2CFBBC8}" type="presOf" srcId="{7646FC43-C23C-4531-8743-2FAA9E81D80F}" destId="{93B8CD7B-68EB-4BB0-AFF6-2721F126D68D}" srcOrd="0" destOrd="0" presId="urn:microsoft.com/office/officeart/2005/8/layout/cycle4"/>
    <dgm:cxn modelId="{DAA47358-3B8D-417C-A194-10021D463374}" srcId="{14B13D54-EE8A-4B07-BFE7-887DA0F23AF3}" destId="{7EA2D6BC-000D-467C-8804-B34BBD007ED4}" srcOrd="0" destOrd="0" parTransId="{E7617499-9D6B-4592-943F-10FD81B928D8}" sibTransId="{B18CB185-7146-4E9E-B0EB-1E828B888B9B}"/>
    <dgm:cxn modelId="{BFD7FB58-6966-4522-8636-168803FA1D67}" srcId="{DC3A0B8F-DB1B-405D-8B29-854ECDAEB6B1}" destId="{99CBED2A-8A87-4237-9D41-D232DEE2B852}" srcOrd="0" destOrd="0" parTransId="{37FEF703-C388-42E6-962B-57403F5BF19D}" sibTransId="{9A4C9B1B-196C-44C3-A852-EA531F992E24}"/>
    <dgm:cxn modelId="{3E899389-C355-4452-9C01-BD32BA1B63A6}" type="presOf" srcId="{14B13D54-EE8A-4B07-BFE7-887DA0F23AF3}" destId="{08B1ABF5-6AE4-48D9-991F-0D54FE01FD2F}" srcOrd="0" destOrd="0" presId="urn:microsoft.com/office/officeart/2005/8/layout/cycle4"/>
    <dgm:cxn modelId="{8188F996-09C2-4674-B56D-EFE017393E98}" srcId="{F5F3C093-6550-4E0A-A860-DC2811BE209A}" destId="{2180E794-E84B-4659-9A7A-1EA780F47F4F}" srcOrd="0" destOrd="0" parTransId="{822934ED-6D51-43C0-8D0E-B831995DDDF3}" sibTransId="{81F19B34-9CD2-464A-95B9-C744F12048E8}"/>
    <dgm:cxn modelId="{B0BFD0AA-476A-4234-8925-38F7A3DF5F30}" srcId="{14B13D54-EE8A-4B07-BFE7-887DA0F23AF3}" destId="{7646FC43-C23C-4531-8743-2FAA9E81D80F}" srcOrd="3" destOrd="0" parTransId="{57976B9B-0B28-4F26-9DBC-EB8CB28B84F2}" sibTransId="{8CB70F98-82EC-4B85-8C1A-655168BD1CDD}"/>
    <dgm:cxn modelId="{82DA47AB-EC7D-4B8F-8962-D2809ECE9736}" type="presOf" srcId="{EAE9036D-48A2-4973-A58E-90499FC1FB29}" destId="{11098D20-AEE6-42FB-A299-B84F8C53310A}" srcOrd="0" destOrd="0" presId="urn:microsoft.com/office/officeart/2005/8/layout/cycle4"/>
    <dgm:cxn modelId="{457B6AAD-19F6-4F34-80E2-DFC78FC5DC3A}" type="presOf" srcId="{F5F3C093-6550-4E0A-A860-DC2811BE209A}" destId="{ECF1100A-B2DD-4E3E-B1D5-0E50E083206A}" srcOrd="0" destOrd="0" presId="urn:microsoft.com/office/officeart/2005/8/layout/cycle4"/>
    <dgm:cxn modelId="{C1CBF3B3-E798-4EF8-971B-DB7B1EF4D397}" srcId="{14B13D54-EE8A-4B07-BFE7-887DA0F23AF3}" destId="{F5F3C093-6550-4E0A-A860-DC2811BE209A}" srcOrd="2" destOrd="0" parTransId="{42D93BFB-8D2F-4F07-9127-866C394B2281}" sibTransId="{FCD09F31-556F-4CE2-AC8D-48A2DD609243}"/>
    <dgm:cxn modelId="{E0D942B7-6C37-4DE0-8E1E-BBDE60C84490}" type="presOf" srcId="{DC3A0B8F-DB1B-405D-8B29-854ECDAEB6B1}" destId="{86BFB9F4-0B36-4F83-9B18-B3B6B7FEC72E}" srcOrd="0" destOrd="0" presId="urn:microsoft.com/office/officeart/2005/8/layout/cycle4"/>
    <dgm:cxn modelId="{531B0ABC-B7B4-4416-9169-2315029D2707}" srcId="{7EA2D6BC-000D-467C-8804-B34BBD007ED4}" destId="{DD828DBA-89C2-44EA-BC4C-6E3429A1F78E}" srcOrd="0" destOrd="0" parTransId="{867CF77E-DF8E-4A83-A6C3-F8EECC79F063}" sibTransId="{E4B30815-08C4-4D27-9DBF-F0B68C53584D}"/>
    <dgm:cxn modelId="{828502C1-5632-451A-94BE-A0D2588CE558}" type="presOf" srcId="{DD828DBA-89C2-44EA-BC4C-6E3429A1F78E}" destId="{B9B98549-3F20-48F2-9F8F-242A7619640F}" srcOrd="0" destOrd="0" presId="urn:microsoft.com/office/officeart/2005/8/layout/cycle4"/>
    <dgm:cxn modelId="{B7499DD1-0385-463C-AD38-8C5F2A2F837A}" type="presOf" srcId="{99CBED2A-8A87-4237-9D41-D232DEE2B852}" destId="{574257AE-BF7E-4977-893F-FF9843BDE83A}" srcOrd="0" destOrd="0" presId="urn:microsoft.com/office/officeart/2005/8/layout/cycle4"/>
    <dgm:cxn modelId="{B691C549-7D60-4DE7-B36C-D63CFDD42851}" type="presParOf" srcId="{08B1ABF5-6AE4-48D9-991F-0D54FE01FD2F}" destId="{DDDE2424-C704-4BB2-A43F-B334A5BB2390}" srcOrd="0" destOrd="0" presId="urn:microsoft.com/office/officeart/2005/8/layout/cycle4"/>
    <dgm:cxn modelId="{A0A069A6-8BC2-438D-88AB-2C8A0606F8ED}" type="presParOf" srcId="{DDDE2424-C704-4BB2-A43F-B334A5BB2390}" destId="{DA133D53-D17D-489B-B871-691838B3580E}" srcOrd="0" destOrd="0" presId="urn:microsoft.com/office/officeart/2005/8/layout/cycle4"/>
    <dgm:cxn modelId="{CEDE5D8F-BFEA-4BA4-8114-2004D912EBB3}" type="presParOf" srcId="{DA133D53-D17D-489B-B871-691838B3580E}" destId="{B9B98549-3F20-48F2-9F8F-242A7619640F}" srcOrd="0" destOrd="0" presId="urn:microsoft.com/office/officeart/2005/8/layout/cycle4"/>
    <dgm:cxn modelId="{D36161DA-EE8E-4845-A126-DF256D7DF7A5}" type="presParOf" srcId="{DA133D53-D17D-489B-B871-691838B3580E}" destId="{39DB7ED4-B61E-4508-9310-0B94DB7C850B}" srcOrd="1" destOrd="0" presId="urn:microsoft.com/office/officeart/2005/8/layout/cycle4"/>
    <dgm:cxn modelId="{5FBDCD1B-CB4A-427E-9FF9-526D9E1B6D24}" type="presParOf" srcId="{DDDE2424-C704-4BB2-A43F-B334A5BB2390}" destId="{2CFE05AC-041F-4290-8AB2-89A84FDDCA55}" srcOrd="1" destOrd="0" presId="urn:microsoft.com/office/officeart/2005/8/layout/cycle4"/>
    <dgm:cxn modelId="{2E03427C-6261-4FA3-8C30-B5E5FA029D0A}" type="presParOf" srcId="{2CFE05AC-041F-4290-8AB2-89A84FDDCA55}" destId="{574257AE-BF7E-4977-893F-FF9843BDE83A}" srcOrd="0" destOrd="0" presId="urn:microsoft.com/office/officeart/2005/8/layout/cycle4"/>
    <dgm:cxn modelId="{76BA5143-6129-484A-B902-83984EE33D51}" type="presParOf" srcId="{2CFE05AC-041F-4290-8AB2-89A84FDDCA55}" destId="{5888872F-2C2D-4AE1-A836-0B13245F4DDF}" srcOrd="1" destOrd="0" presId="urn:microsoft.com/office/officeart/2005/8/layout/cycle4"/>
    <dgm:cxn modelId="{C65E8854-5E6A-4355-8C44-13DCEB572D4C}" type="presParOf" srcId="{DDDE2424-C704-4BB2-A43F-B334A5BB2390}" destId="{99E843DD-0394-46CF-9107-50B1FB87E542}" srcOrd="2" destOrd="0" presId="urn:microsoft.com/office/officeart/2005/8/layout/cycle4"/>
    <dgm:cxn modelId="{7BB2E0DE-BC41-478E-988A-6D8B5F10D280}" type="presParOf" srcId="{99E843DD-0394-46CF-9107-50B1FB87E542}" destId="{0532A03D-F3AF-4584-A16D-8E87AC80634E}" srcOrd="0" destOrd="0" presId="urn:microsoft.com/office/officeart/2005/8/layout/cycle4"/>
    <dgm:cxn modelId="{B8C2F8F6-4700-470B-A272-EB1F34F941C6}" type="presParOf" srcId="{99E843DD-0394-46CF-9107-50B1FB87E542}" destId="{B7A91DA4-1D30-4014-8F6C-E5A856F87ADB}" srcOrd="1" destOrd="0" presId="urn:microsoft.com/office/officeart/2005/8/layout/cycle4"/>
    <dgm:cxn modelId="{F6246B2C-7A0D-4CA3-9944-7FC1D7F3BF54}" type="presParOf" srcId="{DDDE2424-C704-4BB2-A43F-B334A5BB2390}" destId="{DEC31746-5E4F-4AFC-AAB2-088D9C7C29C6}" srcOrd="3" destOrd="0" presId="urn:microsoft.com/office/officeart/2005/8/layout/cycle4"/>
    <dgm:cxn modelId="{245025DB-A9E1-4334-B3CC-A41227E5E70E}" type="presParOf" srcId="{DEC31746-5E4F-4AFC-AAB2-088D9C7C29C6}" destId="{11098D20-AEE6-42FB-A299-B84F8C53310A}" srcOrd="0" destOrd="0" presId="urn:microsoft.com/office/officeart/2005/8/layout/cycle4"/>
    <dgm:cxn modelId="{E1EEEF45-7B2D-4711-9F72-82E3403C5118}" type="presParOf" srcId="{DEC31746-5E4F-4AFC-AAB2-088D9C7C29C6}" destId="{8239B3DC-FCE0-4E85-8D39-794861616325}" srcOrd="1" destOrd="0" presId="urn:microsoft.com/office/officeart/2005/8/layout/cycle4"/>
    <dgm:cxn modelId="{7056DD5D-CF7A-4A78-9685-9780CB661B45}" type="presParOf" srcId="{DDDE2424-C704-4BB2-A43F-B334A5BB2390}" destId="{1BFA124D-67B2-4B95-BA01-9806571F81BA}" srcOrd="4" destOrd="0" presId="urn:microsoft.com/office/officeart/2005/8/layout/cycle4"/>
    <dgm:cxn modelId="{F37DA1B0-755F-4B6E-BE78-A5EB9A1A9267}" type="presParOf" srcId="{08B1ABF5-6AE4-48D9-991F-0D54FE01FD2F}" destId="{E3581D89-BBB0-46DD-A8BA-0B885F57A17A}" srcOrd="1" destOrd="0" presId="urn:microsoft.com/office/officeart/2005/8/layout/cycle4"/>
    <dgm:cxn modelId="{0A4BE4DF-6C7B-42EE-A84D-5C72591FD813}" type="presParOf" srcId="{E3581D89-BBB0-46DD-A8BA-0B885F57A17A}" destId="{2FFE4EAC-4E9A-402D-BFE2-25F154E78996}" srcOrd="0" destOrd="0" presId="urn:microsoft.com/office/officeart/2005/8/layout/cycle4"/>
    <dgm:cxn modelId="{D848CA93-3615-400A-8CC4-D4A4B5D1C786}" type="presParOf" srcId="{E3581D89-BBB0-46DD-A8BA-0B885F57A17A}" destId="{86BFB9F4-0B36-4F83-9B18-B3B6B7FEC72E}" srcOrd="1" destOrd="0" presId="urn:microsoft.com/office/officeart/2005/8/layout/cycle4"/>
    <dgm:cxn modelId="{E48D3B07-38FC-4DB4-BBA7-83118B332400}" type="presParOf" srcId="{E3581D89-BBB0-46DD-A8BA-0B885F57A17A}" destId="{ECF1100A-B2DD-4E3E-B1D5-0E50E083206A}" srcOrd="2" destOrd="0" presId="urn:microsoft.com/office/officeart/2005/8/layout/cycle4"/>
    <dgm:cxn modelId="{175BEC55-1AC1-47C5-BA9B-2EC1144BB69D}" type="presParOf" srcId="{E3581D89-BBB0-46DD-A8BA-0B885F57A17A}" destId="{93B8CD7B-68EB-4BB0-AFF6-2721F126D68D}" srcOrd="3" destOrd="0" presId="urn:microsoft.com/office/officeart/2005/8/layout/cycle4"/>
    <dgm:cxn modelId="{B298B4B9-3E88-4F46-A2D6-8CE9602BAA4B}" type="presParOf" srcId="{E3581D89-BBB0-46DD-A8BA-0B885F57A17A}" destId="{0568B5B0-2C46-48BC-97D4-293CA7FBF9C6}" srcOrd="4" destOrd="0" presId="urn:microsoft.com/office/officeart/2005/8/layout/cycle4"/>
    <dgm:cxn modelId="{689A92A7-9D97-49EC-BC1D-98B8E8C24082}" type="presParOf" srcId="{08B1ABF5-6AE4-48D9-991F-0D54FE01FD2F}" destId="{80345E62-58C1-4984-8E8B-2991D891524C}" srcOrd="2" destOrd="0" presId="urn:microsoft.com/office/officeart/2005/8/layout/cycle4"/>
    <dgm:cxn modelId="{2345121A-7BDC-4715-B42D-13BD87176F84}" type="presParOf" srcId="{08B1ABF5-6AE4-48D9-991F-0D54FE01FD2F}" destId="{29D11EC1-246F-4C1E-B6B9-72C2166B3626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32A03D-F3AF-4584-A16D-8E87AC80634E}">
      <dsp:nvSpPr>
        <dsp:cNvPr id="0" name=""/>
        <dsp:cNvSpPr/>
      </dsp:nvSpPr>
      <dsp:spPr>
        <a:xfrm>
          <a:off x="5004486" y="3743723"/>
          <a:ext cx="2719704" cy="176175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6622584"/>
              <a:satOff val="26541"/>
              <a:lumOff val="575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5100" kern="1200" dirty="0"/>
        </a:p>
      </dsp:txBody>
      <dsp:txXfrm>
        <a:off x="5859097" y="4222860"/>
        <a:ext cx="1826393" cy="1243914"/>
      </dsp:txXfrm>
    </dsp:sp>
    <dsp:sp modelId="{11098D20-AEE6-42FB-A299-B84F8C53310A}">
      <dsp:nvSpPr>
        <dsp:cNvPr id="0" name=""/>
        <dsp:cNvSpPr/>
      </dsp:nvSpPr>
      <dsp:spPr>
        <a:xfrm>
          <a:off x="567073" y="3743723"/>
          <a:ext cx="2719704" cy="176175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5100" kern="1200" dirty="0"/>
        </a:p>
      </dsp:txBody>
      <dsp:txXfrm>
        <a:off x="605773" y="4222860"/>
        <a:ext cx="1826393" cy="1243914"/>
      </dsp:txXfrm>
    </dsp:sp>
    <dsp:sp modelId="{574257AE-BF7E-4977-893F-FF9843BDE83A}">
      <dsp:nvSpPr>
        <dsp:cNvPr id="0" name=""/>
        <dsp:cNvSpPr/>
      </dsp:nvSpPr>
      <dsp:spPr>
        <a:xfrm>
          <a:off x="5004486" y="0"/>
          <a:ext cx="2719704" cy="176175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3311292"/>
              <a:satOff val="13270"/>
              <a:lumOff val="287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5100" kern="1200" dirty="0"/>
        </a:p>
      </dsp:txBody>
      <dsp:txXfrm>
        <a:off x="5859097" y="38700"/>
        <a:ext cx="1826393" cy="1243914"/>
      </dsp:txXfrm>
    </dsp:sp>
    <dsp:sp modelId="{B9B98549-3F20-48F2-9F8F-242A7619640F}">
      <dsp:nvSpPr>
        <dsp:cNvPr id="0" name=""/>
        <dsp:cNvSpPr/>
      </dsp:nvSpPr>
      <dsp:spPr>
        <a:xfrm>
          <a:off x="567073" y="0"/>
          <a:ext cx="2719704" cy="176175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5100" kern="1200" dirty="0"/>
        </a:p>
      </dsp:txBody>
      <dsp:txXfrm>
        <a:off x="605773" y="38700"/>
        <a:ext cx="1826393" cy="1243914"/>
      </dsp:txXfrm>
    </dsp:sp>
    <dsp:sp modelId="{2FFE4EAC-4E9A-402D-BFE2-25F154E78996}">
      <dsp:nvSpPr>
        <dsp:cNvPr id="0" name=""/>
        <dsp:cNvSpPr/>
      </dsp:nvSpPr>
      <dsp:spPr>
        <a:xfrm>
          <a:off x="1706706" y="313812"/>
          <a:ext cx="2383870" cy="2383870"/>
        </a:xfrm>
        <a:prstGeom prst="pieWedg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Attracting</a:t>
          </a:r>
          <a:endParaRPr lang="en-US" sz="2200" b="1" kern="1200" dirty="0"/>
        </a:p>
      </dsp:txBody>
      <dsp:txXfrm>
        <a:off x="2404925" y="1012031"/>
        <a:ext cx="1685651" cy="1685651"/>
      </dsp:txXfrm>
    </dsp:sp>
    <dsp:sp modelId="{86BFB9F4-0B36-4F83-9B18-B3B6B7FEC72E}">
      <dsp:nvSpPr>
        <dsp:cNvPr id="0" name=""/>
        <dsp:cNvSpPr/>
      </dsp:nvSpPr>
      <dsp:spPr>
        <a:xfrm rot="5400000">
          <a:off x="4200686" y="313812"/>
          <a:ext cx="2383870" cy="2383870"/>
        </a:xfrm>
        <a:prstGeom prst="pieWedge">
          <a:avLst/>
        </a:prstGeom>
        <a:solidFill>
          <a:schemeClr val="accent5">
            <a:hueOff val="-3311292"/>
            <a:satOff val="13270"/>
            <a:lumOff val="2876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Recruiting</a:t>
          </a:r>
        </a:p>
      </dsp:txBody>
      <dsp:txXfrm rot="-5400000">
        <a:off x="4200686" y="1012031"/>
        <a:ext cx="1685651" cy="1685651"/>
      </dsp:txXfrm>
    </dsp:sp>
    <dsp:sp modelId="{ECF1100A-B2DD-4E3E-B1D5-0E50E083206A}">
      <dsp:nvSpPr>
        <dsp:cNvPr id="0" name=""/>
        <dsp:cNvSpPr/>
      </dsp:nvSpPr>
      <dsp:spPr>
        <a:xfrm rot="10800000">
          <a:off x="4200686" y="2807792"/>
          <a:ext cx="2383870" cy="2383870"/>
        </a:xfrm>
        <a:prstGeom prst="pieWedge">
          <a:avLst/>
        </a:prstGeom>
        <a:solidFill>
          <a:schemeClr val="accent5">
            <a:hueOff val="-6622584"/>
            <a:satOff val="26541"/>
            <a:lumOff val="5752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Retaining</a:t>
          </a:r>
        </a:p>
      </dsp:txBody>
      <dsp:txXfrm rot="10800000">
        <a:off x="4200686" y="2807792"/>
        <a:ext cx="1685651" cy="1685651"/>
      </dsp:txXfrm>
    </dsp:sp>
    <dsp:sp modelId="{93B8CD7B-68EB-4BB0-AFF6-2721F126D68D}">
      <dsp:nvSpPr>
        <dsp:cNvPr id="0" name=""/>
        <dsp:cNvSpPr/>
      </dsp:nvSpPr>
      <dsp:spPr>
        <a:xfrm rot="16200000">
          <a:off x="1706706" y="2807792"/>
          <a:ext cx="2383870" cy="2383870"/>
        </a:xfrm>
        <a:prstGeom prst="pieWedge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001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50" b="1" kern="1200" dirty="0"/>
            <a:t>Developing</a:t>
          </a:r>
        </a:p>
      </dsp:txBody>
      <dsp:txXfrm rot="5400000">
        <a:off x="2404925" y="2807792"/>
        <a:ext cx="1685651" cy="1685651"/>
      </dsp:txXfrm>
    </dsp:sp>
    <dsp:sp modelId="{80345E62-58C1-4984-8E8B-2991D891524C}">
      <dsp:nvSpPr>
        <dsp:cNvPr id="0" name=""/>
        <dsp:cNvSpPr/>
      </dsp:nvSpPr>
      <dsp:spPr>
        <a:xfrm>
          <a:off x="4114799" y="2592240"/>
          <a:ext cx="61664" cy="45719"/>
        </a:xfrm>
        <a:prstGeom prst="circular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9D11EC1-246F-4C1E-B6B9-72C2166B3626}">
      <dsp:nvSpPr>
        <dsp:cNvPr id="0" name=""/>
        <dsp:cNvSpPr/>
      </dsp:nvSpPr>
      <dsp:spPr>
        <a:xfrm rot="10800000" flipH="1" flipV="1">
          <a:off x="4114799" y="2867514"/>
          <a:ext cx="61664" cy="45719"/>
        </a:xfrm>
        <a:prstGeom prst="circular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3161841-4EB7-440F-B73D-2963B48C5FB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9C2976-7E79-4F1E-B8CC-29F6F05CA36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A94B6C-C877-44E4-B2F9-871E20D47710}" type="datetimeFigureOut">
              <a:rPr lang="en-GB" smtClean="0"/>
              <a:t>31/07/2019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4FD8E4-B564-4A1B-8ABB-EE5AF1A29E3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DECED5-97EA-4DEF-A94A-3790D4B7DAA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F08F2E-9D06-4163-B05A-42A2F9CA7DF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52345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D281CE-42AA-4ED8-B730-85A07799ACDE}" type="datetimeFigureOut">
              <a:rPr lang="en-GB" smtClean="0"/>
              <a:t>31/07/2019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091190-3776-4C5F-938C-F0265811A64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886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GB" sz="1050" b="1" dirty="0"/>
              <a:t>SPB 1.5mins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105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050" dirty="0"/>
              <a:t>Welcomes,</a:t>
            </a:r>
            <a:r>
              <a:rPr lang="en-GB" sz="1050" baseline="0" dirty="0"/>
              <a:t> thanks, introductions, mobile phones.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1050" baseline="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050" baseline="0" dirty="0"/>
              <a:t>Aim of interactive workshop is to try and offer some possible answers to this quite enormous question (think </a:t>
            </a:r>
            <a:r>
              <a:rPr lang="en-GB" sz="1050" i="1" baseline="0" dirty="0"/>
              <a:t>Sound of Music</a:t>
            </a:r>
            <a:r>
              <a:rPr lang="en-GB" sz="1050" baseline="0" dirty="0"/>
              <a:t>)!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1050" baseline="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050" baseline="0" dirty="0"/>
              <a:t>Any questions before we start?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1000" dirty="0"/>
          </a:p>
          <a:p>
            <a:endParaRPr lang="en-GB" sz="1000" dirty="0"/>
          </a:p>
          <a:p>
            <a:r>
              <a:rPr lang="en-GB" sz="1000" dirty="0"/>
              <a:t> </a:t>
            </a:r>
          </a:p>
          <a:p>
            <a:endParaRPr lang="en-GB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B3F1F-EA95-40A9-A162-890666A586A3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23342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DW 1min</a:t>
            </a:r>
          </a:p>
          <a:p>
            <a:endParaRPr lang="en-GB" b="1" dirty="0"/>
          </a:p>
          <a:p>
            <a:r>
              <a:rPr lang="en-GB" b="1" dirty="0"/>
              <a:t>Joke</a:t>
            </a:r>
            <a:r>
              <a:rPr lang="en-GB" dirty="0"/>
              <a:t>: We know that trying to find a man in the EY is like trying to find Wally/Waldo in a children’s illustrated book. </a:t>
            </a:r>
          </a:p>
          <a:p>
            <a:endParaRPr lang="en-GB" dirty="0"/>
          </a:p>
          <a:p>
            <a:r>
              <a:rPr lang="en-GB" dirty="0"/>
              <a:t>BTW, if any of you are interested, I actually </a:t>
            </a:r>
            <a:r>
              <a:rPr lang="en-GB" i="1" dirty="0"/>
              <a:t>could not </a:t>
            </a:r>
            <a:r>
              <a:rPr lang="en-GB" dirty="0"/>
              <a:t>find Wally in the picture so I have kind</a:t>
            </a:r>
            <a:r>
              <a:rPr lang="en-GB" baseline="0" dirty="0"/>
              <a:t> of cheated here! [click] </a:t>
            </a:r>
            <a:r>
              <a:rPr lang="en-GB" i="1" baseline="0" dirty="0"/>
              <a:t>Ta da! </a:t>
            </a:r>
            <a:endParaRPr lang="en-GB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B3F1F-EA95-40A9-A162-890666A586A3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283428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/>
              <a:t>SPB 2</a:t>
            </a:r>
            <a:r>
              <a:rPr lang="en-GB" sz="1200" b="1" dirty="0"/>
              <a:t>mins</a:t>
            </a:r>
            <a:endParaRPr lang="en-GB" b="1" dirty="0"/>
          </a:p>
          <a:p>
            <a:endParaRPr lang="en-GB" dirty="0"/>
          </a:p>
          <a:p>
            <a:r>
              <a:rPr lang="en-GB" dirty="0"/>
              <a:t>When we talk about men in the early years, assertions that the profession is ‘an almost entirely gendered career’ (Penn and McQuail, 1997, p.iv) would be a bit of an understatement; in fact, to say that a man in the Early Years is ‘gold dust’ is far from an exaggeration. In the UK, the percentages fluctuate between 2-3% and the evidence shows that this is not a contemporary issue pertaining just to the UK – this is a global issue. </a:t>
            </a:r>
          </a:p>
          <a:p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Discuss the different percentages – ‘almost no male workers’ in Poland all the way up to 9% in Norway. Brody (2015) points out that the general pattern in the world as a whole is that less than 3 per cent of pre-school educators are male.</a:t>
            </a:r>
          </a:p>
          <a:p>
            <a:endParaRPr lang="en-GB" dirty="0"/>
          </a:p>
          <a:p>
            <a:r>
              <a:rPr lang="en-GB" b="1" dirty="0"/>
              <a:t>Joke: </a:t>
            </a:r>
            <a:r>
              <a:rPr lang="en-GB" dirty="0"/>
              <a:t>Unsurprisingly, there are no men in the early years in Antarctica [final click]!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36A71E-1D7B-472C-8E9C-DE5442DDFB0B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58093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DW 3.5mins</a:t>
            </a:r>
          </a:p>
          <a:p>
            <a:endParaRPr lang="en-GB" dirty="0"/>
          </a:p>
          <a:p>
            <a:r>
              <a:rPr lang="en-GB" dirty="0"/>
              <a:t>So…what can be done about this? Most of the literature asserts that it is a recruitment issue but Simon and I a</a:t>
            </a:r>
            <a:r>
              <a:rPr lang="en-GB" baseline="0" dirty="0"/>
              <a:t>rgue that there are actually four key areas that need to be focussed on – these are attracting, recruiting, retaining and developing men [click]. Talk about how we need to get their [men's] attention (like a magpie with something shiny), get them into the training classroom or ‘over the doorstep’ (recruit), keep them there (make them want to stay – retain) and help them to grow (in a professional sense – develop). </a:t>
            </a:r>
          </a:p>
          <a:p>
            <a:endParaRPr lang="en-GB" baseline="0" dirty="0"/>
          </a:p>
          <a:p>
            <a:r>
              <a:rPr lang="en-GB" baseline="0" dirty="0"/>
              <a:t>We also argue that there are some ‘key players’ who can help to support this massive undertaking, examples of which include [click] schools and settings, government – local national, Men’s Groups (like the BMIEYN (Simon) and the SAMEYN (David)) and training providers (FE/HE). </a:t>
            </a:r>
          </a:p>
          <a:p>
            <a:endParaRPr lang="en-GB" baseline="0" dirty="0"/>
          </a:p>
          <a:p>
            <a:r>
              <a:rPr lang="en-GB" baseline="0" dirty="0"/>
              <a:t>The abstract for this workshop said that ‘delegates will have the opportunity to build a metaphorical ‘toolkit’ of ideas that they can take back to their workplace and put into action in an effort to inspire men to want to work with young children!’ </a:t>
            </a:r>
            <a:r>
              <a:rPr lang="en-GB" i="1" baseline="0" dirty="0"/>
              <a:t>So let’s have a look at the government and explore what they could do to ‘ARRD’ men in the Early Years!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091190-3776-4C5F-938C-F0265811A64E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95427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SPB 1.5mins</a:t>
            </a:r>
          </a:p>
          <a:p>
            <a:endParaRPr lang="en-GB" dirty="0"/>
          </a:p>
          <a:p>
            <a:r>
              <a:rPr lang="en-GB" dirty="0"/>
              <a:t>Burgess (in Morton, 2015) asserts that ‘[g]overnments have been talking about wanting to improve male representation in the early years workforce for many years now’. Indeed, if we shine a spotlight on the British government, we can see how men who work with young children (</a:t>
            </a:r>
            <a:r>
              <a:rPr lang="en-GB" i="1" dirty="0"/>
              <a:t>or who </a:t>
            </a:r>
            <a:r>
              <a:rPr lang="en-GB" i="1" u="sng" dirty="0"/>
              <a:t>do not</a:t>
            </a:r>
            <a:r>
              <a:rPr lang="en-GB" i="1" dirty="0"/>
              <a:t> work with them as is unfortunately the case!</a:t>
            </a:r>
            <a:r>
              <a:rPr lang="en-GB" dirty="0"/>
              <a:t>) have been ‘on their radar’ for quite a while now [click]. </a:t>
            </a:r>
          </a:p>
          <a:p>
            <a:endParaRPr lang="en-GB" dirty="0"/>
          </a:p>
          <a:p>
            <a:r>
              <a:rPr lang="en-GB" dirty="0"/>
              <a:t>In these</a:t>
            </a:r>
            <a:r>
              <a:rPr lang="en-GB" baseline="0" dirty="0"/>
              <a:t> different documents mention is given to ‘men as role models’, ‘increasing the number of men in the sector’, and ‘addressing the gender imbalance’.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091190-3776-4C5F-938C-F0265811A64E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119882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DW 1.5mins</a:t>
            </a:r>
          </a:p>
          <a:p>
            <a:endParaRPr lang="en-GB" dirty="0"/>
          </a:p>
          <a:p>
            <a:r>
              <a:rPr lang="en-GB" dirty="0"/>
              <a:t>But is this a cause for celebration? Well, Simon and I would personally would not pop the champagne corks quite yet,</a:t>
            </a:r>
            <a:r>
              <a:rPr lang="en-GB" baseline="0" dirty="0"/>
              <a:t> especially when you take into consideration the writing of Bartlett (2015) who is quick to remind us that… [see slide]. </a:t>
            </a:r>
          </a:p>
          <a:p>
            <a:endParaRPr lang="en-GB" baseline="0" dirty="0"/>
          </a:p>
          <a:p>
            <a:r>
              <a:rPr lang="en-GB" i="1" baseline="0" dirty="0"/>
              <a:t>So, this begs the question ‘what could the government do to assure some affirmative action?’ </a:t>
            </a:r>
            <a:endParaRPr lang="en-GB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091190-3776-4C5F-938C-F0265811A64E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49724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SPB 2.5mins</a:t>
            </a:r>
          </a:p>
          <a:p>
            <a:endParaRPr lang="en-GB" dirty="0"/>
          </a:p>
          <a:p>
            <a:r>
              <a:rPr lang="en-GB" dirty="0"/>
              <a:t>Well, findings from the research I undertook</a:t>
            </a:r>
            <a:r>
              <a:rPr lang="en-GB" baseline="0" dirty="0"/>
              <a:t> for the co-authored book that David and I had published this year yielded six key strategies.</a:t>
            </a:r>
          </a:p>
          <a:p>
            <a:endParaRPr lang="en-GB" baseline="0" dirty="0"/>
          </a:p>
          <a:p>
            <a:r>
              <a:rPr lang="en-GB" baseline="0" dirty="0"/>
              <a:t>NOTE: Simon to </a:t>
            </a:r>
            <a:r>
              <a:rPr lang="en-GB" i="1" baseline="0" dirty="0"/>
              <a:t>briefly</a:t>
            </a:r>
            <a:r>
              <a:rPr lang="en-GB" baseline="0" dirty="0"/>
              <a:t> talk about the first three strategies; David to discuss the next three strategies (see the next slide). </a:t>
            </a:r>
          </a:p>
          <a:p>
            <a:endParaRPr lang="en-GB" baseline="0" dirty="0"/>
          </a:p>
          <a:p>
            <a:r>
              <a:rPr lang="en-GB" baseline="0" dirty="0"/>
              <a:t>Discuss as appropriate. </a:t>
            </a:r>
          </a:p>
          <a:p>
            <a:endParaRPr lang="en-GB" baseline="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091190-3776-4C5F-938C-F0265811A64E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93287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DW 2.5mins</a:t>
            </a:r>
          </a:p>
          <a:p>
            <a:endParaRPr lang="en-US" dirty="0"/>
          </a:p>
          <a:p>
            <a:r>
              <a:rPr lang="en-US" dirty="0"/>
              <a:t>David to talk </a:t>
            </a:r>
            <a:r>
              <a:rPr lang="en-US" i="1" dirty="0"/>
              <a:t>briefly</a:t>
            </a:r>
            <a:r>
              <a:rPr lang="en-US" dirty="0"/>
              <a:t> about these three strategies.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091190-3776-4C5F-938C-F0265811A64E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48336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SPB 4mins+15mins</a:t>
            </a:r>
          </a:p>
          <a:p>
            <a:endParaRPr lang="en-GB" dirty="0"/>
          </a:p>
          <a:p>
            <a:r>
              <a:rPr lang="en-GB" dirty="0"/>
              <a:t>Now, rather than this being ‘</a:t>
            </a:r>
            <a:r>
              <a:rPr lang="en-GB" i="1" dirty="0"/>
              <a:t>The Simon and David Show</a:t>
            </a:r>
            <a:r>
              <a:rPr lang="en-GB" dirty="0"/>
              <a:t>’, it is important that </a:t>
            </a:r>
            <a:r>
              <a:rPr lang="en-GB" b="1" dirty="0"/>
              <a:t>you</a:t>
            </a:r>
            <a:r>
              <a:rPr lang="en-GB" baseline="0" dirty="0"/>
              <a:t> have the chance to think about how we can ‘ARRD men’ in the Early Years. We are going to do this using an </a:t>
            </a:r>
            <a:r>
              <a:rPr lang="en-GB" i="1" baseline="0" dirty="0"/>
              <a:t>inter-activity</a:t>
            </a:r>
            <a:r>
              <a:rPr lang="en-GB" baseline="0" dirty="0"/>
              <a:t> called ‘Think, Pair, Share and Compare’!</a:t>
            </a:r>
          </a:p>
          <a:p>
            <a:endParaRPr lang="en-GB" baseline="0" dirty="0"/>
          </a:p>
          <a:p>
            <a:r>
              <a:rPr lang="en-GB" b="1" baseline="0" dirty="0"/>
              <a:t>TASK</a:t>
            </a:r>
            <a:r>
              <a:rPr lang="en-GB" baseline="0" dirty="0"/>
              <a:t>: Get delegates to turn to the coloured paper sheet that is in front of them/has been handed out to them. The colour indicates one of the three ‘key players’ that I want them to focus on. Their task is to first </a:t>
            </a:r>
            <a:r>
              <a:rPr lang="en-GB" b="1" baseline="0" dirty="0"/>
              <a:t>think</a:t>
            </a:r>
            <a:r>
              <a:rPr lang="en-GB" baseline="0" dirty="0"/>
              <a:t> on their own about how TP/S&amp;S/MGs could help with the ARRD of men in the Early Years; then they need to </a:t>
            </a:r>
            <a:r>
              <a:rPr lang="en-GB" b="1" baseline="0" dirty="0"/>
              <a:t>pair</a:t>
            </a:r>
            <a:r>
              <a:rPr lang="en-GB" baseline="0" dirty="0"/>
              <a:t> up with someone with the same coloured sheet in the room to see what each other has got (add to their sheet) and then they are to </a:t>
            </a:r>
            <a:r>
              <a:rPr lang="en-GB" b="1" baseline="0" dirty="0"/>
              <a:t>share</a:t>
            </a:r>
            <a:r>
              <a:rPr lang="en-GB" baseline="0" dirty="0"/>
              <a:t> their ideas with people with other coloured sheets (adding ideas to their sheet). Once complete, give out or signpost them to the ‘Strategies </a:t>
            </a:r>
            <a:r>
              <a:rPr lang="en-GB" dirty="0"/>
              <a:t>H</a:t>
            </a:r>
            <a:r>
              <a:rPr lang="en-GB" baseline="0" dirty="0"/>
              <a:t>andout’ for them to </a:t>
            </a:r>
            <a:r>
              <a:rPr lang="en-GB" b="1" baseline="0" dirty="0"/>
              <a:t>compare</a:t>
            </a:r>
            <a:r>
              <a:rPr lang="en-GB" baseline="0" dirty="0"/>
              <a:t> with suggestions from Chapter 7. </a:t>
            </a:r>
          </a:p>
          <a:p>
            <a:endParaRPr lang="en-GB" baseline="0" dirty="0"/>
          </a:p>
          <a:p>
            <a:r>
              <a:rPr lang="en-GB" b="1" baseline="0" dirty="0"/>
              <a:t>SPB and DW to circulate and support as and where necessary. </a:t>
            </a:r>
          </a:p>
          <a:p>
            <a:endParaRPr lang="en-GB" baseline="0" dirty="0"/>
          </a:p>
          <a:p>
            <a:r>
              <a:rPr lang="en-GB" baseline="0" dirty="0"/>
              <a:t>Bring together – useful? Any questions</a:t>
            </a:r>
            <a:r>
              <a:rPr lang="en-GB" dirty="0"/>
              <a:t>, comments or any strategies, ideas or suggestions that have not been considered?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091190-3776-4C5F-938C-F0265811A64E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50339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SPB 3mins</a:t>
            </a:r>
          </a:p>
          <a:p>
            <a:endParaRPr lang="en-GB" dirty="0"/>
          </a:p>
          <a:p>
            <a:r>
              <a:rPr lang="en-GB" dirty="0"/>
              <a:t>So, let’s bring the session to a close by drawing together some key conclusions</a:t>
            </a:r>
            <a:r>
              <a:rPr lang="en-GB" baseline="0" dirty="0"/>
              <a:t>. Discuss as appropriate: </a:t>
            </a:r>
          </a:p>
          <a:p>
            <a:endParaRPr lang="en-GB" baseline="0" dirty="0"/>
          </a:p>
          <a:p>
            <a:pPr marL="228600" indent="-228600">
              <a:buAutoNum type="arabicPeriod"/>
            </a:pPr>
            <a:r>
              <a:rPr lang="en-GB" baseline="0" dirty="0"/>
              <a:t>Stress the idea of ‘potential’ – it is only when you have put them into practice that you will know if they work or not – if they don’t work, what could be done to make them work?</a:t>
            </a:r>
          </a:p>
          <a:p>
            <a:pPr marL="228600" indent="-228600">
              <a:buAutoNum type="arabicPeriod"/>
            </a:pPr>
            <a:r>
              <a:rPr lang="en-GB" baseline="0" dirty="0"/>
              <a:t>C/S/E can have a positive or negative impact on the outcomes of the ideas that are put into practice. </a:t>
            </a:r>
            <a:r>
              <a:rPr lang="en-GB" b="1" baseline="0" dirty="0"/>
              <a:t>REMEMBER: ‘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Our fundamental aim is not just about attracting, recruiting, retaining and developing a greater </a:t>
            </a:r>
            <a:r>
              <a:rPr lang="en-GB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quantity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men in the Early Years sector; it is also about raising the </a:t>
            </a:r>
            <a:r>
              <a:rPr lang="en-GB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quality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those who are attracted, recruited, retained and developed. The idea that ‘any bloke will do’ is simply unacceptable – we believe that young children will not flourish and succeed in their formative years if they are not supported by the best practitioners performing the best practice.’</a:t>
            </a:r>
          </a:p>
          <a:p>
            <a:pPr marL="228600" indent="-228600">
              <a:buAutoNum type="arabicPeriod"/>
            </a:pP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we want to increase the number of men in the sector we need to take Honig’s advice from a decade</a:t>
            </a:r>
            <a:r>
              <a:rPr lang="en-GB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ago and </a:t>
            </a: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think of creative and ingenious ways to get men into the early years, examples of which include </a:t>
            </a:r>
            <a:r>
              <a:rPr lang="en-GB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social media, videos, personalised text messages, radio adverts, roadshows and stickers on items that men purchase, e.g. deodorant, tools. </a:t>
            </a:r>
          </a:p>
          <a:p>
            <a:endParaRPr lang="en-GB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091190-3776-4C5F-938C-F0265811A64E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279207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DW 2mins</a:t>
            </a:r>
          </a:p>
          <a:p>
            <a:endParaRPr lang="en-US" dirty="0"/>
          </a:p>
          <a:p>
            <a:r>
              <a:rPr lang="en-US" dirty="0"/>
              <a:t>If you are interested in wanting to know more about men in the Early Years then do consider investing in a copy of our co-authored book, of which we have inspection copies and flyers available. Simon and I are looking to retire off the royalties, so we need to shift a fair few in the next six minutes!</a:t>
            </a:r>
          </a:p>
          <a:p>
            <a:endParaRPr lang="en-US" dirty="0"/>
          </a:p>
          <a:p>
            <a:r>
              <a:rPr lang="en-US" dirty="0"/>
              <a:t>We hope you found the session useful and that you can put at least one thing in place that has a positive effect on your return to your work context.</a:t>
            </a:r>
          </a:p>
          <a:p>
            <a:endParaRPr lang="en-US" dirty="0"/>
          </a:p>
          <a:p>
            <a:r>
              <a:rPr lang="en-US" dirty="0"/>
              <a:t>Many thanks. </a:t>
            </a:r>
          </a:p>
          <a:p>
            <a:endParaRPr lang="en-US" dirty="0"/>
          </a:p>
          <a:p>
            <a:r>
              <a:rPr lang="en-US" dirty="0"/>
              <a:t>Q and A as appropriate.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A7F734-388B-234C-9BE5-6038FD7B6141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752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0F5C8-BA84-4DF7-92C5-0171A743B6AD}" type="datetimeFigureOut">
              <a:rPr lang="en-GB" smtClean="0"/>
              <a:t>31/07/2019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608C5-5C3E-4035-9288-E1ED75FA9DA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172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0F5C8-BA84-4DF7-92C5-0171A743B6AD}" type="datetimeFigureOut">
              <a:rPr lang="en-GB" smtClean="0"/>
              <a:t>31/07/2019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608C5-5C3E-4035-9288-E1ED75FA9DA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0869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0F5C8-BA84-4DF7-92C5-0171A743B6AD}" type="datetimeFigureOut">
              <a:rPr lang="en-GB" smtClean="0"/>
              <a:t>31/07/2019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608C5-5C3E-4035-9288-E1ED75FA9DA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15958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0F5C8-BA84-4DF7-92C5-0171A743B6AD}" type="datetimeFigureOut">
              <a:rPr lang="en-GB" smtClean="0"/>
              <a:t>31/07/2019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608C5-5C3E-4035-9288-E1ED75FA9DA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20259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0F5C8-BA84-4DF7-92C5-0171A743B6AD}" type="datetimeFigureOut">
              <a:rPr lang="en-GB" smtClean="0"/>
              <a:t>31/07/2019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608C5-5C3E-4035-9288-E1ED75FA9DA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29477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0F5C8-BA84-4DF7-92C5-0171A743B6AD}" type="datetimeFigureOut">
              <a:rPr lang="en-GB" smtClean="0"/>
              <a:t>31/07/2019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608C5-5C3E-4035-9288-E1ED75FA9DA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2581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0F5C8-BA84-4DF7-92C5-0171A743B6AD}" type="datetimeFigureOut">
              <a:rPr lang="en-GB" smtClean="0"/>
              <a:t>31/07/2019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608C5-5C3E-4035-9288-E1ED75FA9DA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2260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0F5C8-BA84-4DF7-92C5-0171A743B6AD}" type="datetimeFigureOut">
              <a:rPr lang="en-GB" smtClean="0"/>
              <a:t>31/07/2019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608C5-5C3E-4035-9288-E1ED75FA9DA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52444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0F5C8-BA84-4DF7-92C5-0171A743B6AD}" type="datetimeFigureOut">
              <a:rPr lang="en-GB" smtClean="0"/>
              <a:t>31/07/2019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608C5-5C3E-4035-9288-E1ED75FA9DA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26392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0F5C8-BA84-4DF7-92C5-0171A743B6AD}" type="datetimeFigureOut">
              <a:rPr lang="en-GB" smtClean="0"/>
              <a:t>31/07/2019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608C5-5C3E-4035-9288-E1ED75FA9DA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1373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0F5C8-BA84-4DF7-92C5-0171A743B6AD}" type="datetimeFigureOut">
              <a:rPr lang="en-GB" smtClean="0"/>
              <a:t>31/07/2019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608C5-5C3E-4035-9288-E1ED75FA9DA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9887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30F5C8-BA84-4DF7-92C5-0171A743B6AD}" type="datetimeFigureOut">
              <a:rPr lang="en-GB" smtClean="0"/>
              <a:t>31/07/2019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C608C5-5C3E-4035-9288-E1ED75FA9DA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9862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1277" y="1899862"/>
            <a:ext cx="7772400" cy="1470025"/>
          </a:xfrm>
        </p:spPr>
        <p:txBody>
          <a:bodyPr>
            <a:noAutofit/>
          </a:bodyPr>
          <a:lstStyle/>
          <a:p>
            <a:pPr>
              <a:lnSpc>
                <a:spcPts val="4700"/>
              </a:lnSpc>
            </a:pPr>
            <a:r>
              <a:rPr lang="en-GB" sz="3800" b="1" dirty="0"/>
              <a:t>“How do you solve a problem like attracting, recruiting, retaining and developing men in the Early Years?”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9552" y="4121216"/>
            <a:ext cx="6912768" cy="1752600"/>
          </a:xfrm>
        </p:spPr>
        <p:txBody>
          <a:bodyPr>
            <a:normAutofit/>
          </a:bodyPr>
          <a:lstStyle/>
          <a:p>
            <a:r>
              <a:rPr lang="en-GB" sz="3000" dirty="0">
                <a:solidFill>
                  <a:schemeClr val="tx1"/>
                </a:solidFill>
              </a:rPr>
              <a:t>Dr. Simon Brownhill and David Wright</a:t>
            </a:r>
          </a:p>
          <a:p>
            <a:r>
              <a:rPr lang="en-GB" sz="3000" dirty="0">
                <a:solidFill>
                  <a:schemeClr val="tx1"/>
                </a:solidFill>
              </a:rPr>
              <a:t>MITEY 2019 Conference</a:t>
            </a:r>
          </a:p>
          <a:p>
            <a:r>
              <a:rPr lang="en-GB" sz="3000" b="1" dirty="0">
                <a:solidFill>
                  <a:schemeClr val="tx1"/>
                </a:solidFill>
              </a:rPr>
              <a:t>London, September 2019</a:t>
            </a:r>
          </a:p>
        </p:txBody>
      </p:sp>
      <p:pic>
        <p:nvPicPr>
          <p:cNvPr id="1026" name="Picture 2" descr="Image result for puzzled child">
            <a:extLst>
              <a:ext uri="{FF2B5EF4-FFF2-40B4-BE49-F238E27FC236}">
                <a16:creationId xmlns:a16="http://schemas.microsoft.com/office/drawing/2014/main" id="{9655A5A2-DC98-445E-BD84-64E09DDAF5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5776" y="4200981"/>
            <a:ext cx="981357" cy="159306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Image result for university of bristol">
            <a:extLst>
              <a:ext uri="{FF2B5EF4-FFF2-40B4-BE49-F238E27FC236}">
                <a16:creationId xmlns:a16="http://schemas.microsoft.com/office/drawing/2014/main" id="{F79B2C39-C971-4714-80AC-9EA04BD646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563927"/>
            <a:ext cx="2018783" cy="584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371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wheres wall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764704"/>
            <a:ext cx="8640960" cy="528688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wheres wall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844824"/>
            <a:ext cx="3240360" cy="324036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onut 3"/>
          <p:cNvSpPr/>
          <p:nvPr/>
        </p:nvSpPr>
        <p:spPr>
          <a:xfrm>
            <a:off x="2195736" y="1103889"/>
            <a:ext cx="4752528" cy="4608512"/>
          </a:xfrm>
          <a:prstGeom prst="donut">
            <a:avLst>
              <a:gd name="adj" fmla="val 6197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193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simple world ma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9629"/>
            <a:ext cx="8443363" cy="652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49E9FF2-1E98-448C-87A8-5973B5F90DDC}"/>
              </a:ext>
            </a:extLst>
          </p:cNvPr>
          <p:cNvSpPr txBox="1"/>
          <p:nvPr/>
        </p:nvSpPr>
        <p:spPr>
          <a:xfrm>
            <a:off x="3419872" y="220486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&lt;1%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1408E3-F20E-444E-B1D9-29F8863A0D34}"/>
              </a:ext>
            </a:extLst>
          </p:cNvPr>
          <p:cNvSpPr txBox="1"/>
          <p:nvPr/>
        </p:nvSpPr>
        <p:spPr>
          <a:xfrm>
            <a:off x="1508787" y="1927692"/>
            <a:ext cx="509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2%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FFC781C-DBD9-43C5-BB74-11023BC7BFBF}"/>
              </a:ext>
            </a:extLst>
          </p:cNvPr>
          <p:cNvSpPr txBox="1"/>
          <p:nvPr/>
        </p:nvSpPr>
        <p:spPr>
          <a:xfrm>
            <a:off x="8028384" y="5229200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2.2%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36967DC-805E-488E-898E-D0A153A08FFD}"/>
              </a:ext>
            </a:extLst>
          </p:cNvPr>
          <p:cNvSpPr txBox="1"/>
          <p:nvPr/>
        </p:nvSpPr>
        <p:spPr>
          <a:xfrm>
            <a:off x="1508787" y="2852936"/>
            <a:ext cx="1032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3.2%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BC836C-371E-4398-99DB-E61E54410CDA}"/>
              </a:ext>
            </a:extLst>
          </p:cNvPr>
          <p:cNvSpPr txBox="1"/>
          <p:nvPr/>
        </p:nvSpPr>
        <p:spPr>
          <a:xfrm>
            <a:off x="5076056" y="5877272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0%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3D12F6-21DE-4EA8-9275-0600000BF98B}"/>
              </a:ext>
            </a:extLst>
          </p:cNvPr>
          <p:cNvSpPr txBox="1"/>
          <p:nvPr/>
        </p:nvSpPr>
        <p:spPr>
          <a:xfrm>
            <a:off x="4355976" y="3707740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&lt;5%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9D5D788-98B2-4E05-BA17-9EAA1C7691CD}"/>
              </a:ext>
            </a:extLst>
          </p:cNvPr>
          <p:cNvSpPr txBox="1"/>
          <p:nvPr/>
        </p:nvSpPr>
        <p:spPr>
          <a:xfrm>
            <a:off x="7884368" y="2636912"/>
            <a:ext cx="792088" cy="5040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8C50EDA-B26D-41D1-956F-5A93F99ACF9C}"/>
              </a:ext>
            </a:extLst>
          </p:cNvPr>
          <p:cNvSpPr txBox="1"/>
          <p:nvPr/>
        </p:nvSpPr>
        <p:spPr>
          <a:xfrm>
            <a:off x="7182544" y="4941168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&lt;2%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83338DC-2616-41AC-A934-508E70E46C9F}"/>
              </a:ext>
            </a:extLst>
          </p:cNvPr>
          <p:cNvSpPr txBox="1"/>
          <p:nvPr/>
        </p:nvSpPr>
        <p:spPr>
          <a:xfrm>
            <a:off x="6534472" y="2704274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2%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81ED69E-F2AE-4CE6-B828-1E6A70B985A5}"/>
              </a:ext>
            </a:extLst>
          </p:cNvPr>
          <p:cNvSpPr txBox="1"/>
          <p:nvPr/>
        </p:nvSpPr>
        <p:spPr>
          <a:xfrm>
            <a:off x="3914102" y="1743026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9%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AF11295-1E09-4F12-AD38-47E0FB91DDD6}"/>
              </a:ext>
            </a:extLst>
          </p:cNvPr>
          <p:cNvSpPr txBox="1"/>
          <p:nvPr/>
        </p:nvSpPr>
        <p:spPr>
          <a:xfrm>
            <a:off x="4613397" y="2704274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7%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654B6CE-120E-465D-BEF8-B46034CA9040}"/>
              </a:ext>
            </a:extLst>
          </p:cNvPr>
          <p:cNvSpPr txBox="1"/>
          <p:nvPr/>
        </p:nvSpPr>
        <p:spPr>
          <a:xfrm>
            <a:off x="6133650" y="1767175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0.7%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4B19866-F0AC-46CB-8951-29FF1603E0F7}"/>
              </a:ext>
            </a:extLst>
          </p:cNvPr>
          <p:cNvSpPr txBox="1"/>
          <p:nvPr/>
        </p:nvSpPr>
        <p:spPr>
          <a:xfrm>
            <a:off x="4860032" y="3160761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0%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090626D-EF75-4E59-8287-63E90822E035}"/>
              </a:ext>
            </a:extLst>
          </p:cNvPr>
          <p:cNvSpPr txBox="1"/>
          <p:nvPr/>
        </p:nvSpPr>
        <p:spPr>
          <a:xfrm>
            <a:off x="3913854" y="2172598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2%</a:t>
            </a:r>
          </a:p>
        </p:txBody>
      </p:sp>
    </p:spTree>
    <p:extLst>
      <p:ext uri="{BB962C8B-B14F-4D97-AF65-F5344CB8AC3E}">
        <p14:creationId xmlns:p14="http://schemas.microsoft.com/office/powerpoint/2010/main" val="117757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2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F20F586-65A1-43A0-A930-884C3221A14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9698289"/>
              </p:ext>
            </p:extLst>
          </p:nvPr>
        </p:nvGraphicFramePr>
        <p:xfrm>
          <a:off x="323528" y="620688"/>
          <a:ext cx="8291264" cy="55054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Oval 4">
            <a:extLst>
              <a:ext uri="{FF2B5EF4-FFF2-40B4-BE49-F238E27FC236}">
                <a16:creationId xmlns:a16="http://schemas.microsoft.com/office/drawing/2014/main" id="{AD9AA134-7022-4379-8572-BD4E1E29CF19}"/>
              </a:ext>
            </a:extLst>
          </p:cNvPr>
          <p:cNvSpPr/>
          <p:nvPr/>
        </p:nvSpPr>
        <p:spPr>
          <a:xfrm>
            <a:off x="6517094" y="5076251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extBox 1"/>
          <p:cNvSpPr txBox="1"/>
          <p:nvPr/>
        </p:nvSpPr>
        <p:spPr>
          <a:xfrm>
            <a:off x="1138790" y="836712"/>
            <a:ext cx="1584176" cy="120032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Schools and settings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8790" y="4985750"/>
            <a:ext cx="1584176" cy="83099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Training providers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30516" y="5009522"/>
            <a:ext cx="1584176" cy="83099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Men’s Groups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14492" y="839679"/>
            <a:ext cx="1800200" cy="120032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Government – local/ national</a:t>
            </a:r>
          </a:p>
        </p:txBody>
      </p:sp>
    </p:spTree>
    <p:extLst>
      <p:ext uri="{BB962C8B-B14F-4D97-AF65-F5344CB8AC3E}">
        <p14:creationId xmlns:p14="http://schemas.microsoft.com/office/powerpoint/2010/main" val="3344469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FFE4EAC-4E9A-402D-BFE2-25F154E789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4">
                                            <p:graphicEl>
                                              <a:dgm id="{2FFE4EAC-4E9A-402D-BFE2-25F154E7899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9B98549-3F20-48F2-9F8F-242A761964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4">
                                            <p:graphicEl>
                                              <a:dgm id="{B9B98549-3F20-48F2-9F8F-242A7619640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6BFB9F4-0B36-4F83-9B18-B3B6B7FEC7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1000"/>
                                        <p:tgtEl>
                                          <p:spTgt spid="4">
                                            <p:graphicEl>
                                              <a:dgm id="{86BFB9F4-0B36-4F83-9B18-B3B6B7FEC72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74257AE-BF7E-4977-893F-FF9843BDE8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000"/>
                                        <p:tgtEl>
                                          <p:spTgt spid="4">
                                            <p:graphicEl>
                                              <a:dgm id="{574257AE-BF7E-4977-893F-FF9843BDE83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CF1100A-B2DD-4E3E-B1D5-0E50E08320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1000"/>
                                        <p:tgtEl>
                                          <p:spTgt spid="4">
                                            <p:graphicEl>
                                              <a:dgm id="{ECF1100A-B2DD-4E3E-B1D5-0E50E083206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532A03D-F3AF-4584-A16D-8E87AC8063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000"/>
                                        <p:tgtEl>
                                          <p:spTgt spid="4">
                                            <p:graphicEl>
                                              <a:dgm id="{0532A03D-F3AF-4584-A16D-8E87AC8063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3B8CD7B-68EB-4BB0-AFF6-2721F126D6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1000"/>
                                        <p:tgtEl>
                                          <p:spTgt spid="4">
                                            <p:graphicEl>
                                              <a:dgm id="{93B8CD7B-68EB-4BB0-AFF6-2721F126D6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1098D20-AEE6-42FB-A299-B84F8C5331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1000"/>
                                        <p:tgtEl>
                                          <p:spTgt spid="4">
                                            <p:graphicEl>
                                              <a:dgm id="{11098D20-AEE6-42FB-A299-B84F8C53310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2" grpId="0" animBg="1"/>
      <p:bldP spid="6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Related image">
            <a:extLst>
              <a:ext uri="{FF2B5EF4-FFF2-40B4-BE49-F238E27FC236}">
                <a16:creationId xmlns:a16="http://schemas.microsoft.com/office/drawing/2014/main" id="{E3B36188-773A-43D0-B96B-7939AC522F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4365104"/>
            <a:ext cx="1704631" cy="1249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785682D-CEEC-4940-81A1-B1E4F0F34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Government publications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5738DA-4D0F-4498-8187-FFDC9A5603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100" i="1" dirty="0"/>
              <a:t>Meeting the Childcare Challenge </a:t>
            </a:r>
            <a:r>
              <a:rPr lang="en-GB" sz="3100" dirty="0"/>
              <a:t>(Green Paper) (DfEE, DSS and Ministers for Women, 1998)</a:t>
            </a:r>
          </a:p>
          <a:p>
            <a:r>
              <a:rPr lang="en-GB" sz="3100" i="1" dirty="0"/>
              <a:t>EYDCP Planning Guidance 2001-2002            </a:t>
            </a:r>
            <a:r>
              <a:rPr lang="en-GB" sz="3100" dirty="0"/>
              <a:t>(DfES, 2001)</a:t>
            </a:r>
          </a:p>
          <a:p>
            <a:r>
              <a:rPr lang="en-GB" sz="3100" i="1" dirty="0"/>
              <a:t>Children’s Workforce Strategy </a:t>
            </a:r>
            <a:r>
              <a:rPr lang="en-GB" sz="3100" dirty="0"/>
              <a:t>(DfES, 2005)</a:t>
            </a:r>
          </a:p>
          <a:p>
            <a:r>
              <a:rPr lang="en-GB" sz="3100" i="1" dirty="0"/>
              <a:t>Supporting Families in the Foundation                       Years </a:t>
            </a:r>
            <a:r>
              <a:rPr lang="en-GB" sz="3100" dirty="0"/>
              <a:t>(DfE and DoH, 2011)</a:t>
            </a:r>
          </a:p>
          <a:p>
            <a:r>
              <a:rPr lang="en-GB" sz="3100" i="1" dirty="0"/>
              <a:t>Early Years Workforce Strategy </a:t>
            </a:r>
            <a:r>
              <a:rPr lang="en-GB" sz="3100" dirty="0"/>
              <a:t>(DfE, 2017) </a:t>
            </a:r>
            <a:endParaRPr lang="en-GB" sz="3100" i="1" dirty="0"/>
          </a:p>
          <a:p>
            <a:endParaRPr lang="en-GB" sz="2800" dirty="0"/>
          </a:p>
          <a:p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547437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0A77B-617E-4379-AD63-7CDFA9B0B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Cause for celebration?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BC11C2-D704-4E8C-B7F6-51D5E264F3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50695"/>
            <a:ext cx="8229600" cy="4525963"/>
          </a:xfrm>
        </p:spPr>
        <p:txBody>
          <a:bodyPr>
            <a:noAutofit/>
          </a:bodyPr>
          <a:lstStyle/>
          <a:p>
            <a:pPr>
              <a:lnSpc>
                <a:spcPts val="3900"/>
              </a:lnSpc>
            </a:pPr>
            <a:r>
              <a:rPr lang="en-GB" sz="3000" dirty="0"/>
              <a:t>Bartlett (2015, p.3) is quick to remind us that ‘government targets and initiatives have come and gone </a:t>
            </a:r>
            <a:r>
              <a:rPr lang="en-GB" sz="3000" b="1" dirty="0"/>
              <a:t>without making significant inroads into the gender imbalance in the childcare workforce </a:t>
            </a:r>
            <a:r>
              <a:rPr lang="en-GB" sz="3000" dirty="0"/>
              <a:t>… while the political will may be                               there in the background, </a:t>
            </a:r>
            <a:r>
              <a:rPr lang="en-GB" sz="3000" b="1" dirty="0"/>
              <a:t>up to                                    now this has not been                                        translated into real, tangible                   improvements</a:t>
            </a:r>
            <a:r>
              <a:rPr lang="en-GB" sz="3000" dirty="0"/>
              <a:t>’. </a:t>
            </a:r>
          </a:p>
        </p:txBody>
      </p:sp>
      <p:sp>
        <p:nvSpPr>
          <p:cNvPr id="5" name="AutoShape 4" descr="Image result for champagne"/>
          <p:cNvSpPr>
            <a:spLocks noChangeAspect="1" noChangeArrowheads="1"/>
          </p:cNvSpPr>
          <p:nvPr/>
        </p:nvSpPr>
        <p:spPr bwMode="auto">
          <a:xfrm>
            <a:off x="155574" y="-144463"/>
            <a:ext cx="2976265" cy="297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pic>
        <p:nvPicPr>
          <p:cNvPr id="4102" name="Picture 6" descr="Image result for champagn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789040"/>
            <a:ext cx="2276602" cy="2261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1980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6573405"/>
              </p:ext>
            </p:extLst>
          </p:nvPr>
        </p:nvGraphicFramePr>
        <p:xfrm>
          <a:off x="467544" y="548680"/>
          <a:ext cx="8136904" cy="563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36904">
                  <a:extLst>
                    <a:ext uri="{9D8B030D-6E8A-4147-A177-3AD203B41FA5}">
                      <a16:colId xmlns:a16="http://schemas.microsoft.com/office/drawing/2014/main" val="1407081234"/>
                    </a:ext>
                  </a:extLst>
                </a:gridCol>
              </a:tblGrid>
              <a:tr h="19442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b="0" dirty="0">
                          <a:solidFill>
                            <a:schemeClr val="tx1"/>
                          </a:solidFill>
                        </a:rPr>
                        <a:t>Large scale </a:t>
                      </a:r>
                      <a:r>
                        <a:rPr lang="en-GB" sz="3200" b="0" i="1" dirty="0">
                          <a:solidFill>
                            <a:schemeClr val="tx1"/>
                          </a:solidFill>
                        </a:rPr>
                        <a:t>“longitudinal </a:t>
                      </a:r>
                      <a:r>
                        <a:rPr lang="en-GB" sz="3200" b="1" i="1" dirty="0">
                          <a:solidFill>
                            <a:schemeClr val="tx1"/>
                          </a:solidFill>
                        </a:rPr>
                        <a:t>research</a:t>
                      </a:r>
                      <a:r>
                        <a:rPr lang="en-GB" sz="3200" b="0" i="1" dirty="0">
                          <a:solidFill>
                            <a:schemeClr val="tx1"/>
                          </a:solidFill>
                        </a:rPr>
                        <a:t>”</a:t>
                      </a:r>
                      <a:r>
                        <a:rPr lang="en-GB" sz="3200" b="0" dirty="0">
                          <a:solidFill>
                            <a:schemeClr val="tx1"/>
                          </a:solidFill>
                        </a:rPr>
                        <a:t> to                explore the </a:t>
                      </a:r>
                      <a:r>
                        <a:rPr lang="en-GB" sz="3200" b="0" i="1" dirty="0">
                          <a:solidFill>
                            <a:schemeClr val="tx1"/>
                          </a:solidFill>
                        </a:rPr>
                        <a:t>“long term”</a:t>
                      </a:r>
                      <a:r>
                        <a:rPr lang="en-GB" sz="3200" b="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3200" b="1" dirty="0">
                          <a:solidFill>
                            <a:schemeClr val="tx1"/>
                          </a:solidFill>
                        </a:rPr>
                        <a:t>impact</a:t>
                      </a:r>
                      <a:r>
                        <a:rPr lang="en-GB" sz="3200" b="0" dirty="0">
                          <a:solidFill>
                            <a:schemeClr val="tx1"/>
                          </a:solidFill>
                        </a:rPr>
                        <a:t> of men                        in the Early Years sector at a </a:t>
                      </a:r>
                      <a:r>
                        <a:rPr lang="en-GB" sz="3200" b="0" i="1" dirty="0">
                          <a:solidFill>
                            <a:schemeClr val="tx1"/>
                          </a:solidFill>
                        </a:rPr>
                        <a:t>“broad”                 </a:t>
                      </a:r>
                      <a:r>
                        <a:rPr lang="en-GB" sz="3200" b="0" dirty="0">
                          <a:solidFill>
                            <a:schemeClr val="tx1"/>
                          </a:solidFill>
                        </a:rPr>
                        <a:t>[national] level (Interviewee 1)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6367091"/>
                  </a:ext>
                </a:extLst>
              </a:tr>
              <a:tr h="153701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A careful </a:t>
                      </a:r>
                      <a:r>
                        <a:rPr lang="en-GB" sz="3200" b="1" dirty="0">
                          <a:solidFill>
                            <a:schemeClr val="tx1"/>
                          </a:solidFill>
                        </a:rPr>
                        <a:t>review of pay and conditions                       </a:t>
                      </a:r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in the Early Years sector to recognise the                      </a:t>
                      </a:r>
                      <a:r>
                        <a:rPr lang="en-GB" sz="3200" i="1" dirty="0">
                          <a:solidFill>
                            <a:schemeClr val="tx1"/>
                          </a:solidFill>
                        </a:rPr>
                        <a:t>“seriousness of the job”</a:t>
                      </a:r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 (Interviewee 2)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2577172"/>
                  </a:ext>
                </a:extLst>
              </a:tr>
              <a:tr h="1896211"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>
                          <a:solidFill>
                            <a:schemeClr val="tx1"/>
                          </a:solidFill>
                        </a:rPr>
                        <a:t>Compulsory national </a:t>
                      </a:r>
                      <a:r>
                        <a:rPr lang="en-GB" sz="3200" b="1" i="1" dirty="0">
                          <a:solidFill>
                            <a:schemeClr val="tx1"/>
                          </a:solidFill>
                        </a:rPr>
                        <a:t>“gender training”</a:t>
                      </a:r>
                      <a:r>
                        <a:rPr lang="en-GB" sz="3200" b="1" dirty="0">
                          <a:solidFill>
                            <a:schemeClr val="tx1"/>
                          </a:solidFill>
                        </a:rPr>
                        <a:t>                       </a:t>
                      </a:r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to help raise awareness to the very real                difficulties men (and women) face in the                 Early Years sector</a:t>
                      </a:r>
                      <a:r>
                        <a:rPr lang="en-GB" sz="3200" baseline="0" dirty="0">
                          <a:solidFill>
                            <a:schemeClr val="tx1"/>
                          </a:solidFill>
                        </a:rPr>
                        <a:t> (Interviewee 3)</a:t>
                      </a:r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73672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0133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2376637"/>
              </p:ext>
            </p:extLst>
          </p:nvPr>
        </p:nvGraphicFramePr>
        <p:xfrm>
          <a:off x="395536" y="548680"/>
          <a:ext cx="8352928" cy="563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52928">
                  <a:extLst>
                    <a:ext uri="{9D8B030D-6E8A-4147-A177-3AD203B41FA5}">
                      <a16:colId xmlns:a16="http://schemas.microsoft.com/office/drawing/2014/main" val="2981221323"/>
                    </a:ext>
                  </a:extLst>
                </a:gridCol>
              </a:tblGrid>
              <a:tr h="1944216"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>
                          <a:solidFill>
                            <a:schemeClr val="tx1"/>
                          </a:solidFill>
                        </a:rPr>
                        <a:t>A national </a:t>
                      </a:r>
                      <a:r>
                        <a:rPr lang="en-GB" sz="3200" b="1" dirty="0">
                          <a:solidFill>
                            <a:schemeClr val="tx1"/>
                          </a:solidFill>
                        </a:rPr>
                        <a:t>Men-in-Early-Years advocate</a:t>
                      </a:r>
                      <a:r>
                        <a:rPr lang="en-GB" sz="3200" b="0" dirty="0">
                          <a:solidFill>
                            <a:schemeClr val="tx1"/>
                          </a:solidFill>
                        </a:rPr>
                        <a:t> who                is rooted in both policy and practice should                  be identified as a </a:t>
                      </a:r>
                      <a:r>
                        <a:rPr lang="en-GB" sz="3200" b="1" dirty="0">
                          <a:solidFill>
                            <a:schemeClr val="tx1"/>
                          </a:solidFill>
                        </a:rPr>
                        <a:t>dedicated </a:t>
                      </a:r>
                      <a:r>
                        <a:rPr lang="en-GB" sz="3200" b="1" i="1" dirty="0">
                          <a:solidFill>
                            <a:schemeClr val="tx1"/>
                          </a:solidFill>
                        </a:rPr>
                        <a:t>“Early Years            Education Minister”</a:t>
                      </a:r>
                      <a:r>
                        <a:rPr lang="en-GB" sz="3200" b="0" i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3200" b="0" dirty="0">
                          <a:solidFill>
                            <a:schemeClr val="tx1"/>
                          </a:solidFill>
                        </a:rPr>
                        <a:t>(Interviewees 1 and 3)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9610589"/>
                  </a:ext>
                </a:extLst>
              </a:tr>
              <a:tr h="1537017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A promise should be made to </a:t>
                      </a:r>
                      <a:r>
                        <a:rPr lang="en-GB" sz="3200" b="1" dirty="0">
                          <a:solidFill>
                            <a:schemeClr val="tx1"/>
                          </a:solidFill>
                        </a:rPr>
                        <a:t>raise the                    </a:t>
                      </a:r>
                      <a:r>
                        <a:rPr lang="en-GB" sz="3200" b="1" i="1" dirty="0">
                          <a:solidFill>
                            <a:schemeClr val="tx1"/>
                          </a:solidFill>
                        </a:rPr>
                        <a:t>“low status” </a:t>
                      </a:r>
                      <a:r>
                        <a:rPr lang="en-GB" sz="3200" b="1" dirty="0">
                          <a:solidFill>
                            <a:schemeClr val="tx1"/>
                          </a:solidFill>
                        </a:rPr>
                        <a:t>and profile/‘prestige’ </a:t>
                      </a:r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of                          the Early Years (Interviewee 3)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7818194"/>
                  </a:ext>
                </a:extLst>
              </a:tr>
              <a:tr h="1896211">
                <a:tc>
                  <a:txBody>
                    <a:bodyPr/>
                    <a:lstStyle/>
                    <a:p>
                      <a:pPr algn="ctr"/>
                      <a:r>
                        <a:rPr lang="en-GB" sz="3200" b="1" i="1" dirty="0">
                          <a:solidFill>
                            <a:schemeClr val="tx1"/>
                          </a:solidFill>
                        </a:rPr>
                        <a:t>“Advertising or good PR”</a:t>
                      </a:r>
                      <a:r>
                        <a:rPr lang="en-GB" sz="3200" i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should be utilised                 to </a:t>
                      </a:r>
                      <a:r>
                        <a:rPr lang="en-GB" sz="3200" i="1" dirty="0">
                          <a:solidFill>
                            <a:schemeClr val="tx1"/>
                          </a:solidFill>
                        </a:rPr>
                        <a:t>“make the Early Years cool/attractive” </a:t>
                      </a:r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and ensure that the more-men-in-Early-Years               agenda is </a:t>
                      </a:r>
                      <a:r>
                        <a:rPr lang="en-GB" sz="3200" i="1" dirty="0">
                          <a:solidFill>
                            <a:schemeClr val="tx1"/>
                          </a:solidFill>
                        </a:rPr>
                        <a:t>“not forgotten” </a:t>
                      </a:r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(Interviewee</a:t>
                      </a:r>
                      <a:r>
                        <a:rPr lang="en-GB" sz="32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1)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72650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8200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23918-318E-480C-BD16-C58F0BF84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DC510E-988B-419B-8C1D-07BFF5B538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4800" b="1" dirty="0"/>
              <a:t>Think, Pair, Share &amp; Compare!</a:t>
            </a:r>
          </a:p>
          <a:p>
            <a:pPr marL="0" indent="0">
              <a:buNone/>
            </a:pPr>
            <a:endParaRPr lang="en-GB" sz="2400" b="1" dirty="0"/>
          </a:p>
          <a:p>
            <a:pPr marL="1714500" lvl="2" indent="-914400">
              <a:buFont typeface="+mj-lt"/>
              <a:buAutoNum type="arabicPeriod"/>
            </a:pPr>
            <a:r>
              <a:rPr lang="en-GB" sz="4800" b="1" dirty="0">
                <a:solidFill>
                  <a:srgbClr val="0070C0"/>
                </a:solidFill>
              </a:rPr>
              <a:t>Training providers </a:t>
            </a:r>
          </a:p>
          <a:p>
            <a:pPr marL="1714500" lvl="2" indent="-914400">
              <a:buFont typeface="+mj-lt"/>
              <a:buAutoNum type="arabicPeriod"/>
            </a:pPr>
            <a:r>
              <a:rPr lang="en-GB" sz="4800" b="1" dirty="0">
                <a:solidFill>
                  <a:srgbClr val="00B050"/>
                </a:solidFill>
              </a:rPr>
              <a:t>Schools and settings</a:t>
            </a:r>
          </a:p>
          <a:p>
            <a:pPr marL="1714500" lvl="2" indent="-914400">
              <a:buFont typeface="+mj-lt"/>
              <a:buAutoNum type="arabicPeriod"/>
            </a:pPr>
            <a:r>
              <a:rPr lang="en-GB" sz="4800" b="1" dirty="0">
                <a:solidFill>
                  <a:schemeClr val="accent6"/>
                </a:solidFill>
              </a:rPr>
              <a:t>Men’s Groups 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4B53C2-7E62-42F7-8D9C-E4AA4A66ECEE}"/>
              </a:ext>
            </a:extLst>
          </p:cNvPr>
          <p:cNvSpPr/>
          <p:nvPr/>
        </p:nvSpPr>
        <p:spPr>
          <a:xfrm>
            <a:off x="1043608" y="2924944"/>
            <a:ext cx="6768752" cy="26642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50" name="Picture 2" descr="Image result for think pair share compar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5013176"/>
            <a:ext cx="1897371" cy="99928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3690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8C1EB-2593-4C18-8167-835655823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8806D1-6D4E-4DE5-99B6-0268172540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3000" dirty="0"/>
              <a:t>Strategies, approaches, ideas &amp; suggestions have </a:t>
            </a:r>
            <a:r>
              <a:rPr lang="en-GB" sz="3000" b="1" dirty="0"/>
              <a:t>the potential </a:t>
            </a:r>
            <a:r>
              <a:rPr lang="en-GB" sz="3000" dirty="0"/>
              <a:t>for ‘real impact’ if/when utilised</a:t>
            </a:r>
          </a:p>
          <a:p>
            <a:r>
              <a:rPr lang="en-GB" sz="3000" dirty="0"/>
              <a:t>‘Different </a:t>
            </a:r>
            <a:r>
              <a:rPr lang="en-GB" sz="3000" b="1" dirty="0"/>
              <a:t>contexts, situations and expectations</a:t>
            </a:r>
            <a:r>
              <a:rPr lang="en-GB" sz="3000" dirty="0"/>
              <a:t>’ (Brownhill, 2015, p.210) can influence the success or failure of implemented ideas </a:t>
            </a:r>
          </a:p>
          <a:p>
            <a:r>
              <a:rPr lang="en-GB" sz="3000" dirty="0"/>
              <a:t>Honig (2008, p.676) suggests that ‘recruiting techniques require </a:t>
            </a:r>
            <a:r>
              <a:rPr lang="en-GB" sz="3000" b="1" dirty="0"/>
              <a:t>creativity and ingenuity                    </a:t>
            </a:r>
            <a:r>
              <a:rPr lang="en-GB" sz="3000" dirty="0"/>
              <a:t>to enlist men into participation in early         childhood settings’ </a:t>
            </a:r>
          </a:p>
          <a:p>
            <a:pPr marL="0" indent="0">
              <a:buNone/>
            </a:pPr>
            <a:endParaRPr lang="en-GB" sz="3000" dirty="0"/>
          </a:p>
        </p:txBody>
      </p:sp>
      <p:pic>
        <p:nvPicPr>
          <p:cNvPr id="6146" name="Picture 2" descr="Image result for conclusion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4949166"/>
            <a:ext cx="2873120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7294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men in early years settings david wright book">
            <a:extLst>
              <a:ext uri="{FF2B5EF4-FFF2-40B4-BE49-F238E27FC236}">
                <a16:creationId xmlns:a16="http://schemas.microsoft.com/office/drawing/2014/main" id="{8D2531F3-502B-4F3A-90C8-CFD34C0E1B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4" y="1237767"/>
            <a:ext cx="8372472" cy="438246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out now!">
            <a:extLst>
              <a:ext uri="{FF2B5EF4-FFF2-40B4-BE49-F238E27FC236}">
                <a16:creationId xmlns:a16="http://schemas.microsoft.com/office/drawing/2014/main" id="{B167DD4C-838E-4D83-A057-A1C38C2B03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365104"/>
            <a:ext cx="190500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74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1156</TotalTime>
  <Words>1842</Words>
  <Application>Microsoft Office PowerPoint</Application>
  <PresentationFormat>On-screen Show (4:3)</PresentationFormat>
  <Paragraphs>134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“How do you solve a problem like attracting, recruiting, retaining and developing men in the Early Years?” </vt:lpstr>
      <vt:lpstr>PowerPoint Presentation</vt:lpstr>
      <vt:lpstr>PowerPoint Presentation</vt:lpstr>
      <vt:lpstr>PowerPoint Presentation</vt:lpstr>
      <vt:lpstr>Government publications</vt:lpstr>
      <vt:lpstr>Cause for celebration?</vt:lpstr>
      <vt:lpstr>PowerPoint Presentation</vt:lpstr>
      <vt:lpstr>PowerPoint Presentation</vt:lpstr>
      <vt:lpstr>Activity</vt:lpstr>
      <vt:lpstr>Conclusions</vt:lpstr>
      <vt:lpstr>PowerPoint Presentation</vt:lpstr>
    </vt:vector>
  </TitlesOfParts>
  <Company>University of Cambridge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UoC FoE!</dc:title>
  <dc:creator>Laptop User</dc:creator>
  <cp:lastModifiedBy>simon brownhill</cp:lastModifiedBy>
  <cp:revision>162</cp:revision>
  <cp:lastPrinted>2018-07-05T16:26:39Z</cp:lastPrinted>
  <dcterms:created xsi:type="dcterms:W3CDTF">2017-09-23T14:28:08Z</dcterms:created>
  <dcterms:modified xsi:type="dcterms:W3CDTF">2019-07-31T12:11:52Z</dcterms:modified>
</cp:coreProperties>
</file>