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5"/>
  </p:notesMasterIdLst>
  <p:sldIdLst>
    <p:sldId id="291" r:id="rId2"/>
    <p:sldId id="294" r:id="rId3"/>
    <p:sldId id="295" r:id="rId4"/>
    <p:sldId id="292" r:id="rId5"/>
    <p:sldId id="283" r:id="rId6"/>
    <p:sldId id="270" r:id="rId7"/>
    <p:sldId id="290" r:id="rId8"/>
    <p:sldId id="272" r:id="rId9"/>
    <p:sldId id="285" r:id="rId10"/>
    <p:sldId id="263" r:id="rId11"/>
    <p:sldId id="275" r:id="rId12"/>
    <p:sldId id="277" r:id="rId13"/>
    <p:sldId id="279" r:id="rId14"/>
    <p:sldId id="262" r:id="rId15"/>
    <p:sldId id="293" r:id="rId16"/>
    <p:sldId id="265" r:id="rId17"/>
    <p:sldId id="273" r:id="rId18"/>
    <p:sldId id="274" r:id="rId19"/>
    <p:sldId id="281" r:id="rId20"/>
    <p:sldId id="280" r:id="rId21"/>
    <p:sldId id="267" r:id="rId22"/>
    <p:sldId id="276" r:id="rId23"/>
    <p:sldId id="29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FE10F8-56AC-8D4C-9683-4080E1C36CB0}" v="250" dt="2019-09-10T16:20:15.8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6982"/>
    <p:restoredTop sz="91516"/>
  </p:normalViewPr>
  <p:slideViewPr>
    <p:cSldViewPr snapToGrid="0" snapToObjects="1">
      <p:cViewPr varScale="1">
        <p:scale>
          <a:sx n="82" d="100"/>
          <a:sy n="82" d="100"/>
        </p:scale>
        <p:origin x="264" y="168"/>
      </p:cViewPr>
      <p:guideLst/>
    </p:cSldViewPr>
  </p:slideViewPr>
  <p:notesTextViewPr>
    <p:cViewPr>
      <p:scale>
        <a:sx n="1" d="1"/>
        <a:sy n="1" d="1"/>
      </p:scale>
      <p:origin x="0" y="-2976"/>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y Davies" userId="bfc6f4e2-794e-403b-b0e9-366193cf5acc" providerId="ADAL" clId="{9DFE10F8-56AC-8D4C-9683-4080E1C36CB0}"/>
    <pc:docChg chg="undo custSel mod addSld delSld modSld sldOrd">
      <pc:chgData name="Jeremy Davies" userId="bfc6f4e2-794e-403b-b0e9-366193cf5acc" providerId="ADAL" clId="{9DFE10F8-56AC-8D4C-9683-4080E1C36CB0}" dt="2019-09-10T16:20:26.988" v="10291" actId="20577"/>
      <pc:docMkLst>
        <pc:docMk/>
      </pc:docMkLst>
      <pc:sldChg chg="modSp">
        <pc:chgData name="Jeremy Davies" userId="bfc6f4e2-794e-403b-b0e9-366193cf5acc" providerId="ADAL" clId="{9DFE10F8-56AC-8D4C-9683-4080E1C36CB0}" dt="2019-09-03T15:20:41.536" v="9995" actId="20577"/>
        <pc:sldMkLst>
          <pc:docMk/>
          <pc:sldMk cId="13594030" sldId="262"/>
        </pc:sldMkLst>
        <pc:spChg chg="mod">
          <ac:chgData name="Jeremy Davies" userId="bfc6f4e2-794e-403b-b0e9-366193cf5acc" providerId="ADAL" clId="{9DFE10F8-56AC-8D4C-9683-4080E1C36CB0}" dt="2019-09-03T15:14:43.751" v="9890" actId="20577"/>
          <ac:spMkLst>
            <pc:docMk/>
            <pc:sldMk cId="13594030" sldId="262"/>
            <ac:spMk id="2" creationId="{CA2E7646-8EAA-BF45-B57C-7C4F4D4DEAFF}"/>
          </ac:spMkLst>
        </pc:spChg>
        <pc:spChg chg="mod">
          <ac:chgData name="Jeremy Davies" userId="bfc6f4e2-794e-403b-b0e9-366193cf5acc" providerId="ADAL" clId="{9DFE10F8-56AC-8D4C-9683-4080E1C36CB0}" dt="2019-09-03T15:20:41.536" v="9995" actId="20577"/>
          <ac:spMkLst>
            <pc:docMk/>
            <pc:sldMk cId="13594030" sldId="262"/>
            <ac:spMk id="3" creationId="{6A371E10-4008-564B-81F5-4D9F3557D7FE}"/>
          </ac:spMkLst>
        </pc:spChg>
      </pc:sldChg>
      <pc:sldChg chg="addSp delSp modSp mod ord setBg">
        <pc:chgData name="Jeremy Davies" userId="bfc6f4e2-794e-403b-b0e9-366193cf5acc" providerId="ADAL" clId="{9DFE10F8-56AC-8D4C-9683-4080E1C36CB0}" dt="2019-09-02T10:15:03.823" v="8132" actId="20577"/>
        <pc:sldMkLst>
          <pc:docMk/>
          <pc:sldMk cId="1694042417" sldId="263"/>
        </pc:sldMkLst>
        <pc:spChg chg="del mod">
          <ac:chgData name="Jeremy Davies" userId="bfc6f4e2-794e-403b-b0e9-366193cf5acc" providerId="ADAL" clId="{9DFE10F8-56AC-8D4C-9683-4080E1C36CB0}" dt="2019-09-02T09:50:23.947" v="8130" actId="478"/>
          <ac:spMkLst>
            <pc:docMk/>
            <pc:sldMk cId="1694042417" sldId="263"/>
            <ac:spMk id="2" creationId="{8E59D462-540B-4B46-9C9A-32F1BC3382D4}"/>
          </ac:spMkLst>
        </pc:spChg>
        <pc:spChg chg="del">
          <ac:chgData name="Jeremy Davies" userId="bfc6f4e2-794e-403b-b0e9-366193cf5acc" providerId="ADAL" clId="{9DFE10F8-56AC-8D4C-9683-4080E1C36CB0}" dt="2019-09-01T05:39:53.973" v="4525" actId="26606"/>
          <ac:spMkLst>
            <pc:docMk/>
            <pc:sldMk cId="1694042417" sldId="263"/>
            <ac:spMk id="3" creationId="{1298E434-81EA-CB48-B5EE-42763CE3621C}"/>
          </ac:spMkLst>
        </pc:spChg>
        <pc:graphicFrameChg chg="add mod">
          <ac:chgData name="Jeremy Davies" userId="bfc6f4e2-794e-403b-b0e9-366193cf5acc" providerId="ADAL" clId="{9DFE10F8-56AC-8D4C-9683-4080E1C36CB0}" dt="2019-09-02T10:15:03.823" v="8132" actId="20577"/>
          <ac:graphicFrameMkLst>
            <pc:docMk/>
            <pc:sldMk cId="1694042417" sldId="263"/>
            <ac:graphicFrameMk id="5" creationId="{675BDD1F-5A8F-403B-862B-0D112139C147}"/>
          </ac:graphicFrameMkLst>
        </pc:graphicFrameChg>
      </pc:sldChg>
      <pc:sldChg chg="addSp modSp add">
        <pc:chgData name="Jeremy Davies" userId="bfc6f4e2-794e-403b-b0e9-366193cf5acc" providerId="ADAL" clId="{9DFE10F8-56AC-8D4C-9683-4080E1C36CB0}" dt="2019-09-01T06:59:29.448" v="6775" actId="2165"/>
        <pc:sldMkLst>
          <pc:docMk/>
          <pc:sldMk cId="2232389534" sldId="265"/>
        </pc:sldMkLst>
        <pc:spChg chg="mod">
          <ac:chgData name="Jeremy Davies" userId="bfc6f4e2-794e-403b-b0e9-366193cf5acc" providerId="ADAL" clId="{9DFE10F8-56AC-8D4C-9683-4080E1C36CB0}" dt="2019-09-01T06:58:28.275" v="6768" actId="20577"/>
          <ac:spMkLst>
            <pc:docMk/>
            <pc:sldMk cId="2232389534" sldId="265"/>
            <ac:spMk id="2" creationId="{95B2AFD4-9888-524E-8BD9-B54E67D509C0}"/>
          </ac:spMkLst>
        </pc:spChg>
        <pc:spChg chg="mod">
          <ac:chgData name="Jeremy Davies" userId="bfc6f4e2-794e-403b-b0e9-366193cf5acc" providerId="ADAL" clId="{9DFE10F8-56AC-8D4C-9683-4080E1C36CB0}" dt="2019-08-31T12:16:56.807" v="2580" actId="5793"/>
          <ac:spMkLst>
            <pc:docMk/>
            <pc:sldMk cId="2232389534" sldId="265"/>
            <ac:spMk id="3" creationId="{1E7EF9A6-3F1E-444C-A0F6-8D2E314B2BEF}"/>
          </ac:spMkLst>
        </pc:spChg>
        <pc:graphicFrameChg chg="add mod modGraphic">
          <ac:chgData name="Jeremy Davies" userId="bfc6f4e2-794e-403b-b0e9-366193cf5acc" providerId="ADAL" clId="{9DFE10F8-56AC-8D4C-9683-4080E1C36CB0}" dt="2019-09-01T06:59:29.448" v="6775" actId="2165"/>
          <ac:graphicFrameMkLst>
            <pc:docMk/>
            <pc:sldMk cId="2232389534" sldId="265"/>
            <ac:graphicFrameMk id="4" creationId="{870CC74B-EF5D-AD4F-9BE6-179D122E0215}"/>
          </ac:graphicFrameMkLst>
        </pc:graphicFrameChg>
      </pc:sldChg>
      <pc:sldChg chg="modSp add">
        <pc:chgData name="Jeremy Davies" userId="bfc6f4e2-794e-403b-b0e9-366193cf5acc" providerId="ADAL" clId="{9DFE10F8-56AC-8D4C-9683-4080E1C36CB0}" dt="2019-09-02T21:12:03.477" v="9172" actId="11"/>
        <pc:sldMkLst>
          <pc:docMk/>
          <pc:sldMk cId="2663898328" sldId="267"/>
        </pc:sldMkLst>
        <pc:spChg chg="mod">
          <ac:chgData name="Jeremy Davies" userId="bfc6f4e2-794e-403b-b0e9-366193cf5acc" providerId="ADAL" clId="{9DFE10F8-56AC-8D4C-9683-4080E1C36CB0}" dt="2019-09-01T08:30:51.884" v="7840" actId="20577"/>
          <ac:spMkLst>
            <pc:docMk/>
            <pc:sldMk cId="2663898328" sldId="267"/>
            <ac:spMk id="2" creationId="{FE307952-9BFC-EC4A-B4A7-9E3BB5245F28}"/>
          </ac:spMkLst>
        </pc:spChg>
        <pc:spChg chg="mod">
          <ac:chgData name="Jeremy Davies" userId="bfc6f4e2-794e-403b-b0e9-366193cf5acc" providerId="ADAL" clId="{9DFE10F8-56AC-8D4C-9683-4080E1C36CB0}" dt="2019-09-02T21:12:03.477" v="9172" actId="11"/>
          <ac:spMkLst>
            <pc:docMk/>
            <pc:sldMk cId="2663898328" sldId="267"/>
            <ac:spMk id="3" creationId="{FABFDB55-B980-0047-BCF5-045D96AE81B5}"/>
          </ac:spMkLst>
        </pc:spChg>
      </pc:sldChg>
      <pc:sldChg chg="addSp delSp modSp add mod ord delDesignElem modNotesTx">
        <pc:chgData name="Jeremy Davies" userId="bfc6f4e2-794e-403b-b0e9-366193cf5acc" providerId="ADAL" clId="{9DFE10F8-56AC-8D4C-9683-4080E1C36CB0}" dt="2019-09-10T16:20:26.988" v="10291" actId="20577"/>
        <pc:sldMkLst>
          <pc:docMk/>
          <pc:sldMk cId="2268072655" sldId="270"/>
        </pc:sldMkLst>
        <pc:spChg chg="mod">
          <ac:chgData name="Jeremy Davies" userId="bfc6f4e2-794e-403b-b0e9-366193cf5acc" providerId="ADAL" clId="{9DFE10F8-56AC-8D4C-9683-4080E1C36CB0}" dt="2019-08-31T11:29:24.832" v="2259" actId="20577"/>
          <ac:spMkLst>
            <pc:docMk/>
            <pc:sldMk cId="2268072655" sldId="270"/>
            <ac:spMk id="2" creationId="{552DDC0B-3B0B-3045-91E9-2F05E7588F26}"/>
          </ac:spMkLst>
        </pc:spChg>
        <pc:spChg chg="add mod">
          <ac:chgData name="Jeremy Davies" userId="bfc6f4e2-794e-403b-b0e9-366193cf5acc" providerId="ADAL" clId="{9DFE10F8-56AC-8D4C-9683-4080E1C36CB0}" dt="2019-09-10T16:19:44.540" v="10135"/>
          <ac:spMkLst>
            <pc:docMk/>
            <pc:sldMk cId="2268072655" sldId="270"/>
            <ac:spMk id="2" creationId="{5955AA56-0BAD-DC43-BE96-96B149241284}"/>
          </ac:spMkLst>
        </pc:spChg>
        <pc:spChg chg="mod">
          <ac:chgData name="Jeremy Davies" userId="bfc6f4e2-794e-403b-b0e9-366193cf5acc" providerId="ADAL" clId="{9DFE10F8-56AC-8D4C-9683-4080E1C36CB0}" dt="2019-08-31T12:10:04.871" v="2496" actId="5793"/>
          <ac:spMkLst>
            <pc:docMk/>
            <pc:sldMk cId="2268072655" sldId="270"/>
            <ac:spMk id="3" creationId="{809DAD70-6448-0C43-A796-94C41B441E46}"/>
          </ac:spMkLst>
        </pc:spChg>
        <pc:spChg chg="del">
          <ac:chgData name="Jeremy Davies" userId="bfc6f4e2-794e-403b-b0e9-366193cf5acc" providerId="ADAL" clId="{9DFE10F8-56AC-8D4C-9683-4080E1C36CB0}" dt="2019-09-01T07:10:27.383" v="7073"/>
          <ac:spMkLst>
            <pc:docMk/>
            <pc:sldMk cId="2268072655" sldId="270"/>
            <ac:spMk id="36" creationId="{81AEB8A9-B768-4E30-BA55-D919E6687343}"/>
          </ac:spMkLst>
        </pc:spChg>
        <pc:graphicFrameChg chg="mod">
          <ac:chgData name="Jeremy Davies" userId="bfc6f4e2-794e-403b-b0e9-366193cf5acc" providerId="ADAL" clId="{9DFE10F8-56AC-8D4C-9683-4080E1C36CB0}" dt="2019-09-10T16:18:40.095" v="10131" actId="1076"/>
          <ac:graphicFrameMkLst>
            <pc:docMk/>
            <pc:sldMk cId="2268072655" sldId="270"/>
            <ac:graphicFrameMk id="4" creationId="{3E4D3D3E-D559-3B4F-9443-17C22FD57932}"/>
          </ac:graphicFrameMkLst>
        </pc:graphicFrameChg>
      </pc:sldChg>
      <pc:sldChg chg="addSp delSp modSp add">
        <pc:chgData name="Jeremy Davies" userId="bfc6f4e2-794e-403b-b0e9-366193cf5acc" providerId="ADAL" clId="{9DFE10F8-56AC-8D4C-9683-4080E1C36CB0}" dt="2019-09-02T11:51:44.153" v="8536" actId="20577"/>
        <pc:sldMkLst>
          <pc:docMk/>
          <pc:sldMk cId="2270287997" sldId="272"/>
        </pc:sldMkLst>
        <pc:spChg chg="mod">
          <ac:chgData name="Jeremy Davies" userId="bfc6f4e2-794e-403b-b0e9-366193cf5acc" providerId="ADAL" clId="{9DFE10F8-56AC-8D4C-9683-4080E1C36CB0}" dt="2019-08-31T13:03:00.604" v="3242" actId="20577"/>
          <ac:spMkLst>
            <pc:docMk/>
            <pc:sldMk cId="2270287997" sldId="272"/>
            <ac:spMk id="2" creationId="{E384B3A9-D5E0-D449-A7EB-DEE096A72F05}"/>
          </ac:spMkLst>
        </pc:spChg>
        <pc:spChg chg="mod">
          <ac:chgData name="Jeremy Davies" userId="bfc6f4e2-794e-403b-b0e9-366193cf5acc" providerId="ADAL" clId="{9DFE10F8-56AC-8D4C-9683-4080E1C36CB0}" dt="2019-08-31T12:09:03.570" v="2492" actId="207"/>
          <ac:spMkLst>
            <pc:docMk/>
            <pc:sldMk cId="2270287997" sldId="272"/>
            <ac:spMk id="3" creationId="{62C381AA-EBF3-5046-A42B-B74792A8319A}"/>
          </ac:spMkLst>
        </pc:spChg>
        <pc:spChg chg="add del">
          <ac:chgData name="Jeremy Davies" userId="bfc6f4e2-794e-403b-b0e9-366193cf5acc" providerId="ADAL" clId="{9DFE10F8-56AC-8D4C-9683-4080E1C36CB0}" dt="2019-08-31T12:06:15.990" v="2435"/>
          <ac:spMkLst>
            <pc:docMk/>
            <pc:sldMk cId="2270287997" sldId="272"/>
            <ac:spMk id="4" creationId="{7363BA42-9DCA-B846-8425-9C7F9A7ACD41}"/>
          </ac:spMkLst>
        </pc:spChg>
        <pc:graphicFrameChg chg="mod">
          <ac:chgData name="Jeremy Davies" userId="bfc6f4e2-794e-403b-b0e9-366193cf5acc" providerId="ADAL" clId="{9DFE10F8-56AC-8D4C-9683-4080E1C36CB0}" dt="2019-09-02T11:51:44.153" v="8536" actId="20577"/>
          <ac:graphicFrameMkLst>
            <pc:docMk/>
            <pc:sldMk cId="2270287997" sldId="272"/>
            <ac:graphicFrameMk id="19" creationId="{03D1A66B-482E-4074-85DD-7D5BFB9D33B9}"/>
          </ac:graphicFrameMkLst>
        </pc:graphicFrameChg>
      </pc:sldChg>
      <pc:sldChg chg="modSp add">
        <pc:chgData name="Jeremy Davies" userId="bfc6f4e2-794e-403b-b0e9-366193cf5acc" providerId="ADAL" clId="{9DFE10F8-56AC-8D4C-9683-4080E1C36CB0}" dt="2019-09-02T21:07:03.733" v="8788" actId="20577"/>
        <pc:sldMkLst>
          <pc:docMk/>
          <pc:sldMk cId="3556936979" sldId="273"/>
        </pc:sldMkLst>
        <pc:spChg chg="mod">
          <ac:chgData name="Jeremy Davies" userId="bfc6f4e2-794e-403b-b0e9-366193cf5acc" providerId="ADAL" clId="{9DFE10F8-56AC-8D4C-9683-4080E1C36CB0}" dt="2019-09-01T06:58:17.590" v="6767" actId="20577"/>
          <ac:spMkLst>
            <pc:docMk/>
            <pc:sldMk cId="3556936979" sldId="273"/>
            <ac:spMk id="2" creationId="{95B2AFD4-9888-524E-8BD9-B54E67D509C0}"/>
          </ac:spMkLst>
        </pc:spChg>
        <pc:graphicFrameChg chg="mod modGraphic">
          <ac:chgData name="Jeremy Davies" userId="bfc6f4e2-794e-403b-b0e9-366193cf5acc" providerId="ADAL" clId="{9DFE10F8-56AC-8D4C-9683-4080E1C36CB0}" dt="2019-09-02T21:07:03.733" v="8788" actId="20577"/>
          <ac:graphicFrameMkLst>
            <pc:docMk/>
            <pc:sldMk cId="3556936979" sldId="273"/>
            <ac:graphicFrameMk id="4" creationId="{870CC74B-EF5D-AD4F-9BE6-179D122E0215}"/>
          </ac:graphicFrameMkLst>
        </pc:graphicFrameChg>
      </pc:sldChg>
      <pc:sldChg chg="modSp add ord">
        <pc:chgData name="Jeremy Davies" userId="bfc6f4e2-794e-403b-b0e9-366193cf5acc" providerId="ADAL" clId="{9DFE10F8-56AC-8D4C-9683-4080E1C36CB0}" dt="2019-09-02T21:09:07.921" v="8951" actId="2165"/>
        <pc:sldMkLst>
          <pc:docMk/>
          <pc:sldMk cId="3963829730" sldId="274"/>
        </pc:sldMkLst>
        <pc:spChg chg="mod">
          <ac:chgData name="Jeremy Davies" userId="bfc6f4e2-794e-403b-b0e9-366193cf5acc" providerId="ADAL" clId="{9DFE10F8-56AC-8D4C-9683-4080E1C36CB0}" dt="2019-09-01T07:05:34.620" v="6981" actId="20577"/>
          <ac:spMkLst>
            <pc:docMk/>
            <pc:sldMk cId="3963829730" sldId="274"/>
            <ac:spMk id="2" creationId="{95B2AFD4-9888-524E-8BD9-B54E67D509C0}"/>
          </ac:spMkLst>
        </pc:spChg>
        <pc:graphicFrameChg chg="mod modGraphic">
          <ac:chgData name="Jeremy Davies" userId="bfc6f4e2-794e-403b-b0e9-366193cf5acc" providerId="ADAL" clId="{9DFE10F8-56AC-8D4C-9683-4080E1C36CB0}" dt="2019-09-02T21:09:07.921" v="8951" actId="2165"/>
          <ac:graphicFrameMkLst>
            <pc:docMk/>
            <pc:sldMk cId="3963829730" sldId="274"/>
            <ac:graphicFrameMk id="4" creationId="{870CC74B-EF5D-AD4F-9BE6-179D122E0215}"/>
          </ac:graphicFrameMkLst>
        </pc:graphicFrameChg>
      </pc:sldChg>
      <pc:sldChg chg="modSp">
        <pc:chgData name="Jeremy Davies" userId="bfc6f4e2-794e-403b-b0e9-366193cf5acc" providerId="ADAL" clId="{9DFE10F8-56AC-8D4C-9683-4080E1C36CB0}" dt="2019-09-02T10:15:39.326" v="8148" actId="20577"/>
        <pc:sldMkLst>
          <pc:docMk/>
          <pc:sldMk cId="2446599646" sldId="275"/>
        </pc:sldMkLst>
        <pc:spChg chg="mod">
          <ac:chgData name="Jeremy Davies" userId="bfc6f4e2-794e-403b-b0e9-366193cf5acc" providerId="ADAL" clId="{9DFE10F8-56AC-8D4C-9683-4080E1C36CB0}" dt="2019-09-02T10:15:39.326" v="8148" actId="20577"/>
          <ac:spMkLst>
            <pc:docMk/>
            <pc:sldMk cId="2446599646" sldId="275"/>
            <ac:spMk id="2" creationId="{5E7641E5-3D66-D14B-9E49-8A9C03F77DAB}"/>
          </ac:spMkLst>
        </pc:spChg>
      </pc:sldChg>
      <pc:sldChg chg="addSp delSp modSp setBg">
        <pc:chgData name="Jeremy Davies" userId="bfc6f4e2-794e-403b-b0e9-366193cf5acc" providerId="ADAL" clId="{9DFE10F8-56AC-8D4C-9683-4080E1C36CB0}" dt="2019-09-01T08:41:31.635" v="8086" actId="20577"/>
        <pc:sldMkLst>
          <pc:docMk/>
          <pc:sldMk cId="905817420" sldId="276"/>
        </pc:sldMkLst>
        <pc:spChg chg="mod">
          <ac:chgData name="Jeremy Davies" userId="bfc6f4e2-794e-403b-b0e9-366193cf5acc" providerId="ADAL" clId="{9DFE10F8-56AC-8D4C-9683-4080E1C36CB0}" dt="2019-09-01T08:38:25.795" v="8005" actId="113"/>
          <ac:spMkLst>
            <pc:docMk/>
            <pc:sldMk cId="905817420" sldId="276"/>
            <ac:spMk id="2" creationId="{7F6807DF-AD92-E34B-86E4-ABC158505F58}"/>
          </ac:spMkLst>
        </pc:spChg>
        <pc:spChg chg="del">
          <ac:chgData name="Jeremy Davies" userId="bfc6f4e2-794e-403b-b0e9-366193cf5acc" providerId="ADAL" clId="{9DFE10F8-56AC-8D4C-9683-4080E1C36CB0}" dt="2019-09-01T07:54:55.323" v="7704" actId="931"/>
          <ac:spMkLst>
            <pc:docMk/>
            <pc:sldMk cId="905817420" sldId="276"/>
            <ac:spMk id="3" creationId="{7961459C-8138-E64B-819F-D7671463F61A}"/>
          </ac:spMkLst>
        </pc:spChg>
        <pc:spChg chg="add del mod">
          <ac:chgData name="Jeremy Davies" userId="bfc6f4e2-794e-403b-b0e9-366193cf5acc" providerId="ADAL" clId="{9DFE10F8-56AC-8D4C-9683-4080E1C36CB0}" dt="2019-09-01T08:01:00.433" v="7711" actId="931"/>
          <ac:spMkLst>
            <pc:docMk/>
            <pc:sldMk cId="905817420" sldId="276"/>
            <ac:spMk id="9" creationId="{B4EB9FA3-8736-344B-9705-00E724A79B17}"/>
          </ac:spMkLst>
        </pc:spChg>
        <pc:spChg chg="add del mod">
          <ac:chgData name="Jeremy Davies" userId="bfc6f4e2-794e-403b-b0e9-366193cf5acc" providerId="ADAL" clId="{9DFE10F8-56AC-8D4C-9683-4080E1C36CB0}" dt="2019-09-01T08:03:26.771" v="7713" actId="931"/>
          <ac:spMkLst>
            <pc:docMk/>
            <pc:sldMk cId="905817420" sldId="276"/>
            <ac:spMk id="13" creationId="{ADC29F2A-D952-054E-9692-420AF564397C}"/>
          </ac:spMkLst>
        </pc:spChg>
        <pc:spChg chg="add mod">
          <ac:chgData name="Jeremy Davies" userId="bfc6f4e2-794e-403b-b0e9-366193cf5acc" providerId="ADAL" clId="{9DFE10F8-56AC-8D4C-9683-4080E1C36CB0}" dt="2019-09-01T08:41:31.635" v="8086" actId="20577"/>
          <ac:spMkLst>
            <pc:docMk/>
            <pc:sldMk cId="905817420" sldId="276"/>
            <ac:spMk id="22" creationId="{4AFC0187-C0B6-E440-B317-83E3409EBB8A}"/>
          </ac:spMkLst>
        </pc:spChg>
        <pc:picChg chg="add del mod">
          <ac:chgData name="Jeremy Davies" userId="bfc6f4e2-794e-403b-b0e9-366193cf5acc" providerId="ADAL" clId="{9DFE10F8-56AC-8D4C-9683-4080E1C36CB0}" dt="2019-09-01T08:00:08.248" v="7710" actId="478"/>
          <ac:picMkLst>
            <pc:docMk/>
            <pc:sldMk cId="905817420" sldId="276"/>
            <ac:picMk id="5" creationId="{8E7B07D4-F713-3448-B2F0-FDEA9E8B0346}"/>
          </ac:picMkLst>
        </pc:picChg>
        <pc:picChg chg="add mod">
          <ac:chgData name="Jeremy Davies" userId="bfc6f4e2-794e-403b-b0e9-366193cf5acc" providerId="ADAL" clId="{9DFE10F8-56AC-8D4C-9683-4080E1C36CB0}" dt="2019-09-01T08:26:20.680" v="7740" actId="1076"/>
          <ac:picMkLst>
            <pc:docMk/>
            <pc:sldMk cId="905817420" sldId="276"/>
            <ac:picMk id="7" creationId="{7D5012A1-F4FF-D54F-B0D9-80E7E779F41E}"/>
          </ac:picMkLst>
        </pc:picChg>
        <pc:picChg chg="add del mod">
          <ac:chgData name="Jeremy Davies" userId="bfc6f4e2-794e-403b-b0e9-366193cf5acc" providerId="ADAL" clId="{9DFE10F8-56AC-8D4C-9683-4080E1C36CB0}" dt="2019-09-01T08:01:03.735" v="7712" actId="478"/>
          <ac:picMkLst>
            <pc:docMk/>
            <pc:sldMk cId="905817420" sldId="276"/>
            <ac:picMk id="11" creationId="{5716A55C-474F-B64E-B743-4E85DD87A4B2}"/>
          </ac:picMkLst>
        </pc:picChg>
        <pc:picChg chg="add mod modCrop">
          <ac:chgData name="Jeremy Davies" userId="bfc6f4e2-794e-403b-b0e9-366193cf5acc" providerId="ADAL" clId="{9DFE10F8-56AC-8D4C-9683-4080E1C36CB0}" dt="2019-09-01T08:26:25.523" v="7741" actId="14100"/>
          <ac:picMkLst>
            <pc:docMk/>
            <pc:sldMk cId="905817420" sldId="276"/>
            <ac:picMk id="15" creationId="{C0C7DF48-DB18-394B-8524-DB2C12D4856C}"/>
          </ac:picMkLst>
        </pc:picChg>
        <pc:picChg chg="add mod">
          <ac:chgData name="Jeremy Davies" userId="bfc6f4e2-794e-403b-b0e9-366193cf5acc" providerId="ADAL" clId="{9DFE10F8-56AC-8D4C-9683-4080E1C36CB0}" dt="2019-09-01T08:26:35.356" v="7743" actId="1076"/>
          <ac:picMkLst>
            <pc:docMk/>
            <pc:sldMk cId="905817420" sldId="276"/>
            <ac:picMk id="17" creationId="{C22B0F5E-BE86-1641-A391-0EB0FC2CE573}"/>
          </ac:picMkLst>
        </pc:picChg>
        <pc:picChg chg="add mod">
          <ac:chgData name="Jeremy Davies" userId="bfc6f4e2-794e-403b-b0e9-366193cf5acc" providerId="ADAL" clId="{9DFE10F8-56AC-8D4C-9683-4080E1C36CB0}" dt="2019-09-01T08:26:11.766" v="7737" actId="1076"/>
          <ac:picMkLst>
            <pc:docMk/>
            <pc:sldMk cId="905817420" sldId="276"/>
            <ac:picMk id="19" creationId="{561ABC69-8A3A-304F-B872-19ACB7AB7690}"/>
          </ac:picMkLst>
        </pc:picChg>
        <pc:picChg chg="add mod">
          <ac:chgData name="Jeremy Davies" userId="bfc6f4e2-794e-403b-b0e9-366193cf5acc" providerId="ADAL" clId="{9DFE10F8-56AC-8D4C-9683-4080E1C36CB0}" dt="2019-09-01T08:26:38.861" v="7744" actId="1076"/>
          <ac:picMkLst>
            <pc:docMk/>
            <pc:sldMk cId="905817420" sldId="276"/>
            <ac:picMk id="21" creationId="{1F1F71D9-8977-6B42-8256-F16456AFAD13}"/>
          </ac:picMkLst>
        </pc:picChg>
      </pc:sldChg>
      <pc:sldChg chg="addSp delSp modSp delDesignElem">
        <pc:chgData name="Jeremy Davies" userId="bfc6f4e2-794e-403b-b0e9-366193cf5acc" providerId="ADAL" clId="{9DFE10F8-56AC-8D4C-9683-4080E1C36CB0}" dt="2019-09-02T10:16:29.600" v="8189" actId="255"/>
        <pc:sldMkLst>
          <pc:docMk/>
          <pc:sldMk cId="2774271991" sldId="277"/>
        </pc:sldMkLst>
        <pc:spChg chg="mod">
          <ac:chgData name="Jeremy Davies" userId="bfc6f4e2-794e-403b-b0e9-366193cf5acc" providerId="ADAL" clId="{9DFE10F8-56AC-8D4C-9683-4080E1C36CB0}" dt="2019-09-02T10:16:29.600" v="8189" actId="255"/>
          <ac:spMkLst>
            <pc:docMk/>
            <pc:sldMk cId="2774271991" sldId="277"/>
            <ac:spMk id="2" creationId="{00382790-93B4-3249-9A8B-D9657F964615}"/>
          </ac:spMkLst>
        </pc:spChg>
        <pc:spChg chg="add del">
          <ac:chgData name="Jeremy Davies" userId="bfc6f4e2-794e-403b-b0e9-366193cf5acc" providerId="ADAL" clId="{9DFE10F8-56AC-8D4C-9683-4080E1C36CB0}" dt="2019-09-01T05:41:09.988" v="4566" actId="26606"/>
          <ac:spMkLst>
            <pc:docMk/>
            <pc:sldMk cId="2774271991" sldId="277"/>
            <ac:spMk id="21" creationId="{247AB924-1B87-43FC-B7C7-B112D5C51A0E}"/>
          </ac:spMkLst>
        </pc:spChg>
        <pc:picChg chg="mod ord">
          <ac:chgData name="Jeremy Davies" userId="bfc6f4e2-794e-403b-b0e9-366193cf5acc" providerId="ADAL" clId="{9DFE10F8-56AC-8D4C-9683-4080E1C36CB0}" dt="2019-09-01T05:41:09.997" v="4567" actId="26606"/>
          <ac:picMkLst>
            <pc:docMk/>
            <pc:sldMk cId="2774271991" sldId="277"/>
            <ac:picMk id="5" creationId="{0FDCFB8C-0660-014F-AD47-15BE7E87AB38}"/>
          </ac:picMkLst>
        </pc:picChg>
        <pc:picChg chg="mod">
          <ac:chgData name="Jeremy Davies" userId="bfc6f4e2-794e-403b-b0e9-366193cf5acc" providerId="ADAL" clId="{9DFE10F8-56AC-8D4C-9683-4080E1C36CB0}" dt="2019-09-01T05:43:17.432" v="4573" actId="1076"/>
          <ac:picMkLst>
            <pc:docMk/>
            <pc:sldMk cId="2774271991" sldId="277"/>
            <ac:picMk id="9" creationId="{33586F9A-37E3-F048-9A45-C1500306610D}"/>
          </ac:picMkLst>
        </pc:picChg>
        <pc:picChg chg="mod">
          <ac:chgData name="Jeremy Davies" userId="bfc6f4e2-794e-403b-b0e9-366193cf5acc" providerId="ADAL" clId="{9DFE10F8-56AC-8D4C-9683-4080E1C36CB0}" dt="2019-09-01T05:41:24.546" v="4569" actId="14100"/>
          <ac:picMkLst>
            <pc:docMk/>
            <pc:sldMk cId="2774271991" sldId="277"/>
            <ac:picMk id="11" creationId="{CC0A600C-8D23-5C4A-BF39-10A972936866}"/>
          </ac:picMkLst>
        </pc:picChg>
        <pc:cxnChg chg="add del">
          <ac:chgData name="Jeremy Davies" userId="bfc6f4e2-794e-403b-b0e9-366193cf5acc" providerId="ADAL" clId="{9DFE10F8-56AC-8D4C-9683-4080E1C36CB0}" dt="2019-09-01T05:41:09.997" v="4567" actId="26606"/>
          <ac:cxnSpMkLst>
            <pc:docMk/>
            <pc:sldMk cId="2774271991" sldId="277"/>
            <ac:cxnSpMk id="14" creationId="{60188E89-AF78-40F6-B787-E9BD9C625686}"/>
          </ac:cxnSpMkLst>
        </pc:cxnChg>
        <pc:cxnChg chg="add del">
          <ac:chgData name="Jeremy Davies" userId="bfc6f4e2-794e-403b-b0e9-366193cf5acc" providerId="ADAL" clId="{9DFE10F8-56AC-8D4C-9683-4080E1C36CB0}" dt="2019-09-01T05:41:09.988" v="4566" actId="26606"/>
          <ac:cxnSpMkLst>
            <pc:docMk/>
            <pc:sldMk cId="2774271991" sldId="277"/>
            <ac:cxnSpMk id="19" creationId="{99AE2756-0FC4-4155-83E7-58AAAB63E757}"/>
          </ac:cxnSpMkLst>
        </pc:cxnChg>
        <pc:cxnChg chg="add del">
          <ac:chgData name="Jeremy Davies" userId="bfc6f4e2-794e-403b-b0e9-366193cf5acc" providerId="ADAL" clId="{9DFE10F8-56AC-8D4C-9683-4080E1C36CB0}" dt="2019-09-01T05:41:09.988" v="4566" actId="26606"/>
          <ac:cxnSpMkLst>
            <pc:docMk/>
            <pc:sldMk cId="2774271991" sldId="277"/>
            <ac:cxnSpMk id="23" creationId="{818DC98F-4057-4645-B948-F604F39A9CFE}"/>
          </ac:cxnSpMkLst>
        </pc:cxnChg>
        <pc:cxnChg chg="add del">
          <ac:chgData name="Jeremy Davies" userId="bfc6f4e2-794e-403b-b0e9-366193cf5acc" providerId="ADAL" clId="{9DFE10F8-56AC-8D4C-9683-4080E1C36CB0}" dt="2019-09-01T05:41:09.988" v="4566" actId="26606"/>
          <ac:cxnSpMkLst>
            <pc:docMk/>
            <pc:sldMk cId="2774271991" sldId="277"/>
            <ac:cxnSpMk id="25" creationId="{DAD2B705-4A9B-408D-AA80-4F41045E09DE}"/>
          </ac:cxnSpMkLst>
        </pc:cxnChg>
        <pc:cxnChg chg="add del">
          <ac:chgData name="Jeremy Davies" userId="bfc6f4e2-794e-403b-b0e9-366193cf5acc" providerId="ADAL" clId="{9DFE10F8-56AC-8D4C-9683-4080E1C36CB0}" dt="2019-09-01T07:10:27.383" v="7073"/>
          <ac:cxnSpMkLst>
            <pc:docMk/>
            <pc:sldMk cId="2774271991" sldId="277"/>
            <ac:cxnSpMk id="27" creationId="{8F880EF2-DF79-4D9D-8F11-E91D48C79741}"/>
          </ac:cxnSpMkLst>
        </pc:cxnChg>
      </pc:sldChg>
      <pc:sldChg chg="addSp delSp modSp mod setBg delDesignElem">
        <pc:chgData name="Jeremy Davies" userId="bfc6f4e2-794e-403b-b0e9-366193cf5acc" providerId="ADAL" clId="{9DFE10F8-56AC-8D4C-9683-4080E1C36CB0}" dt="2019-09-01T07:10:27.383" v="7073"/>
        <pc:sldMkLst>
          <pc:docMk/>
          <pc:sldMk cId="4046206235" sldId="279"/>
        </pc:sldMkLst>
        <pc:spChg chg="mod">
          <ac:chgData name="Jeremy Davies" userId="bfc6f4e2-794e-403b-b0e9-366193cf5acc" providerId="ADAL" clId="{9DFE10F8-56AC-8D4C-9683-4080E1C36CB0}" dt="2019-09-01T05:42:30.051" v="4570" actId="26606"/>
          <ac:spMkLst>
            <pc:docMk/>
            <pc:sldMk cId="4046206235" sldId="279"/>
            <ac:spMk id="2" creationId="{03CBDB7F-B87B-AD44-A584-633E44085815}"/>
          </ac:spMkLst>
        </pc:spChg>
        <pc:spChg chg="add del">
          <ac:chgData name="Jeremy Davies" userId="bfc6f4e2-794e-403b-b0e9-366193cf5acc" providerId="ADAL" clId="{9DFE10F8-56AC-8D4C-9683-4080E1C36CB0}" dt="2019-09-01T07:10:27.383" v="7073"/>
          <ac:spMkLst>
            <pc:docMk/>
            <pc:sldMk cId="4046206235" sldId="279"/>
            <ac:spMk id="14" creationId="{765F4110-C0FC-4D61-ACD2-A7C950EAE908}"/>
          </ac:spMkLst>
        </pc:spChg>
        <pc:picChg chg="mod ord">
          <ac:chgData name="Jeremy Davies" userId="bfc6f4e2-794e-403b-b0e9-366193cf5acc" providerId="ADAL" clId="{9DFE10F8-56AC-8D4C-9683-4080E1C36CB0}" dt="2019-09-01T05:42:30.051" v="4570" actId="26606"/>
          <ac:picMkLst>
            <pc:docMk/>
            <pc:sldMk cId="4046206235" sldId="279"/>
            <ac:picMk id="5" creationId="{9A945A0E-664F-1C4B-9A9B-9B7B985F4F43}"/>
          </ac:picMkLst>
        </pc:picChg>
        <pc:picChg chg="mod">
          <ac:chgData name="Jeremy Davies" userId="bfc6f4e2-794e-403b-b0e9-366193cf5acc" providerId="ADAL" clId="{9DFE10F8-56AC-8D4C-9683-4080E1C36CB0}" dt="2019-09-01T05:42:30.051" v="4570" actId="26606"/>
          <ac:picMkLst>
            <pc:docMk/>
            <pc:sldMk cId="4046206235" sldId="279"/>
            <ac:picMk id="9" creationId="{CB7DAC66-3414-8F47-8F42-E8F74A7196D4}"/>
          </ac:picMkLst>
        </pc:picChg>
        <pc:cxnChg chg="add del">
          <ac:chgData name="Jeremy Davies" userId="bfc6f4e2-794e-403b-b0e9-366193cf5acc" providerId="ADAL" clId="{9DFE10F8-56AC-8D4C-9683-4080E1C36CB0}" dt="2019-09-01T07:10:27.383" v="7073"/>
          <ac:cxnSpMkLst>
            <pc:docMk/>
            <pc:sldMk cId="4046206235" sldId="279"/>
            <ac:cxnSpMk id="16" creationId="{CC94CBDB-A76C-499E-95AB-C0A049E3154E}"/>
          </ac:cxnSpMkLst>
        </pc:cxnChg>
      </pc:sldChg>
      <pc:sldChg chg="addSp delSp modSp add ord">
        <pc:chgData name="Jeremy Davies" userId="bfc6f4e2-794e-403b-b0e9-366193cf5acc" providerId="ADAL" clId="{9DFE10F8-56AC-8D4C-9683-4080E1C36CB0}" dt="2019-09-02T10:34:42.354" v="8501" actId="692"/>
        <pc:sldMkLst>
          <pc:docMk/>
          <pc:sldMk cId="1316966460" sldId="280"/>
        </pc:sldMkLst>
        <pc:spChg chg="del">
          <ac:chgData name="Jeremy Davies" userId="bfc6f4e2-794e-403b-b0e9-366193cf5acc" providerId="ADAL" clId="{9DFE10F8-56AC-8D4C-9683-4080E1C36CB0}" dt="2019-09-01T07:32:24.513" v="7117"/>
          <ac:spMkLst>
            <pc:docMk/>
            <pc:sldMk cId="1316966460" sldId="280"/>
            <ac:spMk id="2" creationId="{A2F67961-5AD8-7A45-97A5-A526E17E3E07}"/>
          </ac:spMkLst>
        </pc:spChg>
        <pc:spChg chg="del mod">
          <ac:chgData name="Jeremy Davies" userId="bfc6f4e2-794e-403b-b0e9-366193cf5acc" providerId="ADAL" clId="{9DFE10F8-56AC-8D4C-9683-4080E1C36CB0}" dt="2019-09-01T07:32:05.819" v="7115" actId="931"/>
          <ac:spMkLst>
            <pc:docMk/>
            <pc:sldMk cId="1316966460" sldId="280"/>
            <ac:spMk id="3" creationId="{749C81D1-71BB-1947-B83F-F9A7DC0CF83F}"/>
          </ac:spMkLst>
        </pc:spChg>
        <pc:spChg chg="add del mod">
          <ac:chgData name="Jeremy Davies" userId="bfc6f4e2-794e-403b-b0e9-366193cf5acc" providerId="ADAL" clId="{9DFE10F8-56AC-8D4C-9683-4080E1C36CB0}" dt="2019-09-01T07:32:24.513" v="7117"/>
          <ac:spMkLst>
            <pc:docMk/>
            <pc:sldMk cId="1316966460" sldId="280"/>
            <ac:spMk id="7" creationId="{E73DB532-600E-5645-A378-78E4189859B8}"/>
          </ac:spMkLst>
        </pc:spChg>
        <pc:spChg chg="add del mod">
          <ac:chgData name="Jeremy Davies" userId="bfc6f4e2-794e-403b-b0e9-366193cf5acc" providerId="ADAL" clId="{9DFE10F8-56AC-8D4C-9683-4080E1C36CB0}" dt="2019-09-01T07:33:40.168" v="7124"/>
          <ac:spMkLst>
            <pc:docMk/>
            <pc:sldMk cId="1316966460" sldId="280"/>
            <ac:spMk id="10" creationId="{CDBBF48B-D2D8-0644-90B4-D6B6FB0809B6}"/>
          </ac:spMkLst>
        </pc:spChg>
        <pc:spChg chg="add del mod">
          <ac:chgData name="Jeremy Davies" userId="bfc6f4e2-794e-403b-b0e9-366193cf5acc" providerId="ADAL" clId="{9DFE10F8-56AC-8D4C-9683-4080E1C36CB0}" dt="2019-09-01T07:33:40.168" v="7124"/>
          <ac:spMkLst>
            <pc:docMk/>
            <pc:sldMk cId="1316966460" sldId="280"/>
            <ac:spMk id="11" creationId="{C4D02FA7-DFC3-EE47-9F4C-08B4C3F98F8E}"/>
          </ac:spMkLst>
        </pc:spChg>
        <pc:spChg chg="add del mod">
          <ac:chgData name="Jeremy Davies" userId="bfc6f4e2-794e-403b-b0e9-366193cf5acc" providerId="ADAL" clId="{9DFE10F8-56AC-8D4C-9683-4080E1C36CB0}" dt="2019-09-01T07:33:40.168" v="7124"/>
          <ac:spMkLst>
            <pc:docMk/>
            <pc:sldMk cId="1316966460" sldId="280"/>
            <ac:spMk id="12" creationId="{35EBFED5-5799-C444-8174-F4BC525546D8}"/>
          </ac:spMkLst>
        </pc:spChg>
        <pc:spChg chg="add mod">
          <ac:chgData name="Jeremy Davies" userId="bfc6f4e2-794e-403b-b0e9-366193cf5acc" providerId="ADAL" clId="{9DFE10F8-56AC-8D4C-9683-4080E1C36CB0}" dt="2019-09-01T07:36:41.380" v="7203" actId="20577"/>
          <ac:spMkLst>
            <pc:docMk/>
            <pc:sldMk cId="1316966460" sldId="280"/>
            <ac:spMk id="13" creationId="{8E689152-FBA0-5D45-8C1C-6ED69A4BC384}"/>
          </ac:spMkLst>
        </pc:spChg>
        <pc:spChg chg="add del mod">
          <ac:chgData name="Jeremy Davies" userId="bfc6f4e2-794e-403b-b0e9-366193cf5acc" providerId="ADAL" clId="{9DFE10F8-56AC-8D4C-9683-4080E1C36CB0}" dt="2019-09-01T07:34:08.136" v="7126" actId="931"/>
          <ac:spMkLst>
            <pc:docMk/>
            <pc:sldMk cId="1316966460" sldId="280"/>
            <ac:spMk id="14" creationId="{1362F692-622D-EF44-B852-B904C6D68ED1}"/>
          </ac:spMkLst>
        </pc:spChg>
        <pc:spChg chg="add mod">
          <ac:chgData name="Jeremy Davies" userId="bfc6f4e2-794e-403b-b0e9-366193cf5acc" providerId="ADAL" clId="{9DFE10F8-56AC-8D4C-9683-4080E1C36CB0}" dt="2019-09-01T07:35:17.186" v="7160" actId="20577"/>
          <ac:spMkLst>
            <pc:docMk/>
            <pc:sldMk cId="1316966460" sldId="280"/>
            <ac:spMk id="15" creationId="{D9C9A50C-C267-5547-AA6A-6A62FB212AE4}"/>
          </ac:spMkLst>
        </pc:spChg>
        <pc:picChg chg="add del mod">
          <ac:chgData name="Jeremy Davies" userId="bfc6f4e2-794e-403b-b0e9-366193cf5acc" providerId="ADAL" clId="{9DFE10F8-56AC-8D4C-9683-4080E1C36CB0}" dt="2019-09-01T07:32:17.342" v="7116" actId="478"/>
          <ac:picMkLst>
            <pc:docMk/>
            <pc:sldMk cId="1316966460" sldId="280"/>
            <ac:picMk id="5" creationId="{AE291BEF-4749-8047-A189-9C1C93E02F5C}"/>
          </ac:picMkLst>
        </pc:picChg>
        <pc:picChg chg="add del mod">
          <ac:chgData name="Jeremy Davies" userId="bfc6f4e2-794e-403b-b0e9-366193cf5acc" providerId="ADAL" clId="{9DFE10F8-56AC-8D4C-9683-4080E1C36CB0}" dt="2019-09-01T07:33:57.062" v="7125" actId="478"/>
          <ac:picMkLst>
            <pc:docMk/>
            <pc:sldMk cId="1316966460" sldId="280"/>
            <ac:picMk id="9" creationId="{485DF503-DD61-7F44-9E5B-DC2597A67751}"/>
          </ac:picMkLst>
        </pc:picChg>
        <pc:picChg chg="add mod">
          <ac:chgData name="Jeremy Davies" userId="bfc6f4e2-794e-403b-b0e9-366193cf5acc" providerId="ADAL" clId="{9DFE10F8-56AC-8D4C-9683-4080E1C36CB0}" dt="2019-09-02T10:34:42.354" v="8501" actId="692"/>
          <ac:picMkLst>
            <pc:docMk/>
            <pc:sldMk cId="1316966460" sldId="280"/>
            <ac:picMk id="17" creationId="{B1999CD0-261E-0149-AF5A-7F25DE6BBF6F}"/>
          </ac:picMkLst>
        </pc:picChg>
      </pc:sldChg>
      <pc:sldChg chg="modSp add ord">
        <pc:chgData name="Jeremy Davies" userId="bfc6f4e2-794e-403b-b0e9-366193cf5acc" providerId="ADAL" clId="{9DFE10F8-56AC-8D4C-9683-4080E1C36CB0}" dt="2019-09-02T22:47:14.815" v="9220" actId="113"/>
        <pc:sldMkLst>
          <pc:docMk/>
          <pc:sldMk cId="3752190711" sldId="281"/>
        </pc:sldMkLst>
        <pc:spChg chg="mod">
          <ac:chgData name="Jeremy Davies" userId="bfc6f4e2-794e-403b-b0e9-366193cf5acc" providerId="ADAL" clId="{9DFE10F8-56AC-8D4C-9683-4080E1C36CB0}" dt="2019-09-01T07:47:07.476" v="7273"/>
          <ac:spMkLst>
            <pc:docMk/>
            <pc:sldMk cId="3752190711" sldId="281"/>
            <ac:spMk id="2" creationId="{0DB4403D-04BA-FE46-A9FA-F667C5FC34C1}"/>
          </ac:spMkLst>
        </pc:spChg>
        <pc:spChg chg="mod">
          <ac:chgData name="Jeremy Davies" userId="bfc6f4e2-794e-403b-b0e9-366193cf5acc" providerId="ADAL" clId="{9DFE10F8-56AC-8D4C-9683-4080E1C36CB0}" dt="2019-09-02T22:47:14.815" v="9220" actId="113"/>
          <ac:spMkLst>
            <pc:docMk/>
            <pc:sldMk cId="3752190711" sldId="281"/>
            <ac:spMk id="3" creationId="{4D044817-5851-7344-B82F-F5D8C7EFA0BA}"/>
          </ac:spMkLst>
        </pc:spChg>
      </pc:sldChg>
      <pc:sldChg chg="modSp add">
        <pc:chgData name="Jeremy Davies" userId="bfc6f4e2-794e-403b-b0e9-366193cf5acc" providerId="ADAL" clId="{9DFE10F8-56AC-8D4C-9683-4080E1C36CB0}" dt="2019-09-02T09:48:53.410" v="8124" actId="20577"/>
        <pc:sldMkLst>
          <pc:docMk/>
          <pc:sldMk cId="3578857455" sldId="290"/>
        </pc:sldMkLst>
        <pc:spChg chg="mod">
          <ac:chgData name="Jeremy Davies" userId="bfc6f4e2-794e-403b-b0e9-366193cf5acc" providerId="ADAL" clId="{9DFE10F8-56AC-8D4C-9683-4080E1C36CB0}" dt="2019-09-02T09:48:53.410" v="8124" actId="20577"/>
          <ac:spMkLst>
            <pc:docMk/>
            <pc:sldMk cId="3578857455" sldId="290"/>
            <ac:spMk id="2" creationId="{D27FD123-146B-4546-A719-D4CB317DEFCA}"/>
          </ac:spMkLst>
        </pc:spChg>
        <pc:spChg chg="mod">
          <ac:chgData name="Jeremy Davies" userId="bfc6f4e2-794e-403b-b0e9-366193cf5acc" providerId="ADAL" clId="{9DFE10F8-56AC-8D4C-9683-4080E1C36CB0}" dt="2019-09-02T09:48:47.313" v="8106"/>
          <ac:spMkLst>
            <pc:docMk/>
            <pc:sldMk cId="3578857455" sldId="290"/>
            <ac:spMk id="3" creationId="{DD9DBA53-66DE-2D45-A372-7583CAD17B36}"/>
          </ac:spMkLst>
        </pc:spChg>
      </pc:sldChg>
      <pc:sldChg chg="addSp modSp add mod ord setBg">
        <pc:chgData name="Jeremy Davies" userId="bfc6f4e2-794e-403b-b0e9-366193cf5acc" providerId="ADAL" clId="{9DFE10F8-56AC-8D4C-9683-4080E1C36CB0}" dt="2019-09-02T12:58:51.817" v="8542"/>
        <pc:sldMkLst>
          <pc:docMk/>
          <pc:sldMk cId="2527483035" sldId="291"/>
        </pc:sldMkLst>
        <pc:picChg chg="add mod">
          <ac:chgData name="Jeremy Davies" userId="bfc6f4e2-794e-403b-b0e9-366193cf5acc" providerId="ADAL" clId="{9DFE10F8-56AC-8D4C-9683-4080E1C36CB0}" dt="2019-09-02T12:58:01.799" v="8539" actId="26606"/>
          <ac:picMkLst>
            <pc:docMk/>
            <pc:sldMk cId="2527483035" sldId="291"/>
            <ac:picMk id="3" creationId="{5D60F95A-4BD9-1F47-81E2-08890F6C8B33}"/>
          </ac:picMkLst>
        </pc:picChg>
      </pc:sldChg>
      <pc:sldChg chg="addSp modSp add ord">
        <pc:chgData name="Jeremy Davies" userId="bfc6f4e2-794e-403b-b0e9-366193cf5acc" providerId="ADAL" clId="{9DFE10F8-56AC-8D4C-9683-4080E1C36CB0}" dt="2019-09-02T13:00:30.540" v="8550"/>
        <pc:sldMkLst>
          <pc:docMk/>
          <pc:sldMk cId="4138519093" sldId="292"/>
        </pc:sldMkLst>
        <pc:picChg chg="add mod">
          <ac:chgData name="Jeremy Davies" userId="bfc6f4e2-794e-403b-b0e9-366193cf5acc" providerId="ADAL" clId="{9DFE10F8-56AC-8D4C-9683-4080E1C36CB0}" dt="2019-09-02T13:00:19.004" v="8549" actId="692"/>
          <ac:picMkLst>
            <pc:docMk/>
            <pc:sldMk cId="4138519093" sldId="292"/>
            <ac:picMk id="3" creationId="{25151006-8DCC-804E-9C83-E7F1A457E0DE}"/>
          </ac:picMkLst>
        </pc:picChg>
      </pc:sldChg>
      <pc:sldChg chg="modSp add">
        <pc:chgData name="Jeremy Davies" userId="bfc6f4e2-794e-403b-b0e9-366193cf5acc" providerId="ADAL" clId="{9DFE10F8-56AC-8D4C-9683-4080E1C36CB0}" dt="2019-09-03T13:36:22.204" v="9815" actId="20577"/>
        <pc:sldMkLst>
          <pc:docMk/>
          <pc:sldMk cId="3496691611" sldId="293"/>
        </pc:sldMkLst>
        <pc:spChg chg="mod">
          <ac:chgData name="Jeremy Davies" userId="bfc6f4e2-794e-403b-b0e9-366193cf5acc" providerId="ADAL" clId="{9DFE10F8-56AC-8D4C-9683-4080E1C36CB0}" dt="2019-09-03T13:36:22.204" v="9815" actId="20577"/>
          <ac:spMkLst>
            <pc:docMk/>
            <pc:sldMk cId="3496691611" sldId="293"/>
            <ac:spMk id="3" creationId="{19C82B65-01D3-AE4E-8D54-B0613C27E61F}"/>
          </ac:spMkLst>
        </pc:spChg>
      </pc:sldChg>
      <pc:sldChg chg="modSp add">
        <pc:chgData name="Jeremy Davies" userId="bfc6f4e2-794e-403b-b0e9-366193cf5acc" providerId="ADAL" clId="{9DFE10F8-56AC-8D4C-9683-4080E1C36CB0}" dt="2019-09-03T13:32:36.667" v="9752" actId="20577"/>
        <pc:sldMkLst>
          <pc:docMk/>
          <pc:sldMk cId="1512865156" sldId="294"/>
        </pc:sldMkLst>
        <pc:spChg chg="mod">
          <ac:chgData name="Jeremy Davies" userId="bfc6f4e2-794e-403b-b0e9-366193cf5acc" providerId="ADAL" clId="{9DFE10F8-56AC-8D4C-9683-4080E1C36CB0}" dt="2019-09-03T13:26:36.900" v="9714" actId="20577"/>
          <ac:spMkLst>
            <pc:docMk/>
            <pc:sldMk cId="1512865156" sldId="294"/>
            <ac:spMk id="2" creationId="{7741C86D-2A63-4844-B57C-15A797AB8A9C}"/>
          </ac:spMkLst>
        </pc:spChg>
        <pc:spChg chg="mod">
          <ac:chgData name="Jeremy Davies" userId="bfc6f4e2-794e-403b-b0e9-366193cf5acc" providerId="ADAL" clId="{9DFE10F8-56AC-8D4C-9683-4080E1C36CB0}" dt="2019-09-03T13:32:36.667" v="9752" actId="20577"/>
          <ac:spMkLst>
            <pc:docMk/>
            <pc:sldMk cId="1512865156" sldId="294"/>
            <ac:spMk id="3" creationId="{52B740D3-933C-034C-AD5F-079F52B041D1}"/>
          </ac:spMkLst>
        </pc:spChg>
      </pc:sldChg>
      <pc:sldChg chg="modSp add">
        <pc:chgData name="Jeremy Davies" userId="bfc6f4e2-794e-403b-b0e9-366193cf5acc" providerId="ADAL" clId="{9DFE10F8-56AC-8D4C-9683-4080E1C36CB0}" dt="2019-09-03T13:51:23.246" v="9881" actId="113"/>
        <pc:sldMkLst>
          <pc:docMk/>
          <pc:sldMk cId="3102737312" sldId="295"/>
        </pc:sldMkLst>
        <pc:spChg chg="mod">
          <ac:chgData name="Jeremy Davies" userId="bfc6f4e2-794e-403b-b0e9-366193cf5acc" providerId="ADAL" clId="{9DFE10F8-56AC-8D4C-9683-4080E1C36CB0}" dt="2019-09-03T13:26:42.842" v="9732" actId="20577"/>
          <ac:spMkLst>
            <pc:docMk/>
            <pc:sldMk cId="3102737312" sldId="295"/>
            <ac:spMk id="2" creationId="{DBE7975A-C8FA-6545-A7E1-9CA5B777C818}"/>
          </ac:spMkLst>
        </pc:spChg>
        <pc:spChg chg="mod">
          <ac:chgData name="Jeremy Davies" userId="bfc6f4e2-794e-403b-b0e9-366193cf5acc" providerId="ADAL" clId="{9DFE10F8-56AC-8D4C-9683-4080E1C36CB0}" dt="2019-09-03T13:51:23.246" v="9881" actId="113"/>
          <ac:spMkLst>
            <pc:docMk/>
            <pc:sldMk cId="3102737312" sldId="295"/>
            <ac:spMk id="3" creationId="{8A8E726D-9040-1942-A56C-3DC963EE6524}"/>
          </ac:spMkLst>
        </pc:spChg>
      </pc:sldChg>
      <pc:sldChg chg="modSp add setBg">
        <pc:chgData name="Jeremy Davies" userId="bfc6f4e2-794e-403b-b0e9-366193cf5acc" providerId="ADAL" clId="{9DFE10F8-56AC-8D4C-9683-4080E1C36CB0}" dt="2019-09-03T18:00:17.412" v="10117" actId="20577"/>
        <pc:sldMkLst>
          <pc:docMk/>
          <pc:sldMk cId="2919238405" sldId="296"/>
        </pc:sldMkLst>
        <pc:spChg chg="mod">
          <ac:chgData name="Jeremy Davies" userId="bfc6f4e2-794e-403b-b0e9-366193cf5acc" providerId="ADAL" clId="{9DFE10F8-56AC-8D4C-9683-4080E1C36CB0}" dt="2019-09-03T17:59:05.480" v="10109" actId="255"/>
          <ac:spMkLst>
            <pc:docMk/>
            <pc:sldMk cId="2919238405" sldId="296"/>
            <ac:spMk id="2" creationId="{5BB46BCA-C530-6941-A2B8-662980C93934}"/>
          </ac:spMkLst>
        </pc:spChg>
        <pc:spChg chg="mod">
          <ac:chgData name="Jeremy Davies" userId="bfc6f4e2-794e-403b-b0e9-366193cf5acc" providerId="ADAL" clId="{9DFE10F8-56AC-8D4C-9683-4080E1C36CB0}" dt="2019-09-03T18:00:17.412" v="10117" actId="20577"/>
          <ac:spMkLst>
            <pc:docMk/>
            <pc:sldMk cId="2919238405" sldId="296"/>
            <ac:spMk id="3" creationId="{4F3D4D3E-3BF5-0C4A-90AF-87EAB0339987}"/>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a:t>% of men in publicly funded ‘caring’ jobs</a:t>
            </a:r>
          </a:p>
        </c:rich>
      </c:tx>
      <c:layout>
        <c:manualLayout>
          <c:xMode val="edge"/>
          <c:yMode val="edge"/>
          <c:x val="0.21529680350999583"/>
          <c:y val="1.973890031011611E-2"/>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Sheet1!$B$1</c:f>
              <c:strCache>
                <c:ptCount val="1"/>
                <c:pt idx="0">
                  <c:v>Male</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Sheet1!$A$2:$A$8</c:f>
              <c:strCache>
                <c:ptCount val="7"/>
                <c:pt idx="0">
                  <c:v>Hospital doctor</c:v>
                </c:pt>
                <c:pt idx="1">
                  <c:v>GP</c:v>
                </c:pt>
                <c:pt idx="2">
                  <c:v>Secondary teacher</c:v>
                </c:pt>
                <c:pt idx="3">
                  <c:v>Primary teacher</c:v>
                </c:pt>
                <c:pt idx="4">
                  <c:v>Social worker</c:v>
                </c:pt>
                <c:pt idx="5">
                  <c:v>Nurse</c:v>
                </c:pt>
                <c:pt idx="6">
                  <c:v>Early years</c:v>
                </c:pt>
              </c:strCache>
            </c:strRef>
          </c:cat>
          <c:val>
            <c:numRef>
              <c:f>Sheet1!$B$2:$B$8</c:f>
              <c:numCache>
                <c:formatCode>General</c:formatCode>
                <c:ptCount val="7"/>
                <c:pt idx="0">
                  <c:v>55</c:v>
                </c:pt>
                <c:pt idx="1">
                  <c:v>46</c:v>
                </c:pt>
                <c:pt idx="2">
                  <c:v>38</c:v>
                </c:pt>
                <c:pt idx="3">
                  <c:v>15</c:v>
                </c:pt>
                <c:pt idx="4">
                  <c:v>15</c:v>
                </c:pt>
                <c:pt idx="5">
                  <c:v>11</c:v>
                </c:pt>
                <c:pt idx="6">
                  <c:v>3</c:v>
                </c:pt>
              </c:numCache>
            </c:numRef>
          </c:val>
          <c:extLst>
            <c:ext xmlns:c16="http://schemas.microsoft.com/office/drawing/2014/chart" uri="{C3380CC4-5D6E-409C-BE32-E72D297353CC}">
              <c16:uniqueId val="{00000000-ED48-4B4E-A1FE-A90CF1E3EE61}"/>
            </c:ext>
          </c:extLst>
        </c:ser>
        <c:ser>
          <c:idx val="1"/>
          <c:order val="1"/>
          <c:tx>
            <c:strRef>
              <c:f>Sheet1!$C$1</c:f>
              <c:strCache>
                <c:ptCount val="1"/>
                <c:pt idx="0">
                  <c:v>Female</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Sheet1!$A$2:$A$8</c:f>
              <c:strCache>
                <c:ptCount val="7"/>
                <c:pt idx="0">
                  <c:v>Hospital doctor</c:v>
                </c:pt>
                <c:pt idx="1">
                  <c:v>GP</c:v>
                </c:pt>
                <c:pt idx="2">
                  <c:v>Secondary teacher</c:v>
                </c:pt>
                <c:pt idx="3">
                  <c:v>Primary teacher</c:v>
                </c:pt>
                <c:pt idx="4">
                  <c:v>Social worker</c:v>
                </c:pt>
                <c:pt idx="5">
                  <c:v>Nurse</c:v>
                </c:pt>
                <c:pt idx="6">
                  <c:v>Early years</c:v>
                </c:pt>
              </c:strCache>
            </c:strRef>
          </c:cat>
          <c:val>
            <c:numRef>
              <c:f>Sheet1!$C$2:$C$8</c:f>
              <c:numCache>
                <c:formatCode>General</c:formatCode>
                <c:ptCount val="7"/>
                <c:pt idx="0">
                  <c:v>45</c:v>
                </c:pt>
                <c:pt idx="1">
                  <c:v>54</c:v>
                </c:pt>
                <c:pt idx="2">
                  <c:v>62</c:v>
                </c:pt>
                <c:pt idx="3">
                  <c:v>85</c:v>
                </c:pt>
                <c:pt idx="4">
                  <c:v>85</c:v>
                </c:pt>
                <c:pt idx="5">
                  <c:v>89</c:v>
                </c:pt>
                <c:pt idx="6">
                  <c:v>97</c:v>
                </c:pt>
              </c:numCache>
            </c:numRef>
          </c:val>
          <c:extLst>
            <c:ext xmlns:c16="http://schemas.microsoft.com/office/drawing/2014/chart" uri="{C3380CC4-5D6E-409C-BE32-E72D297353CC}">
              <c16:uniqueId val="{00000001-ED48-4B4E-A1FE-A90CF1E3EE61}"/>
            </c:ext>
          </c:extLst>
        </c:ser>
        <c:ser>
          <c:idx val="2"/>
          <c:order val="2"/>
          <c:tx>
            <c:strRef>
              <c:f>Sheet1!$D$1</c:f>
              <c:strCache>
                <c:ptCount val="1"/>
                <c:pt idx="0">
                  <c:v>Column2</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Sheet1!$A$2:$A$8</c:f>
              <c:strCache>
                <c:ptCount val="7"/>
                <c:pt idx="0">
                  <c:v>Hospital doctor</c:v>
                </c:pt>
                <c:pt idx="1">
                  <c:v>GP</c:v>
                </c:pt>
                <c:pt idx="2">
                  <c:v>Secondary teacher</c:v>
                </c:pt>
                <c:pt idx="3">
                  <c:v>Primary teacher</c:v>
                </c:pt>
                <c:pt idx="4">
                  <c:v>Social worker</c:v>
                </c:pt>
                <c:pt idx="5">
                  <c:v>Nurse</c:v>
                </c:pt>
                <c:pt idx="6">
                  <c:v>Early years</c:v>
                </c:pt>
              </c:strCache>
            </c:strRef>
          </c:cat>
          <c:val>
            <c:numRef>
              <c:f>Sheet1!$D$2:$D$8</c:f>
              <c:numCache>
                <c:formatCode>General</c:formatCode>
                <c:ptCount val="7"/>
              </c:numCache>
            </c:numRef>
          </c:val>
          <c:extLst>
            <c:ext xmlns:c16="http://schemas.microsoft.com/office/drawing/2014/chart" uri="{C3380CC4-5D6E-409C-BE32-E72D297353CC}">
              <c16:uniqueId val="{00000002-ED48-4B4E-A1FE-A90CF1E3EE61}"/>
            </c:ext>
          </c:extLst>
        </c:ser>
        <c:dLbls>
          <c:dLblPos val="ctr"/>
          <c:showLegendKey val="0"/>
          <c:showVal val="1"/>
          <c:showCatName val="0"/>
          <c:showSerName val="0"/>
          <c:showPercent val="0"/>
          <c:showBubbleSize val="0"/>
        </c:dLbls>
        <c:gapWidth val="150"/>
        <c:overlap val="100"/>
        <c:axId val="39700768"/>
        <c:axId val="39702400"/>
      </c:barChart>
      <c:catAx>
        <c:axId val="3970076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39702400"/>
        <c:crosses val="autoZero"/>
        <c:auto val="1"/>
        <c:lblAlgn val="ctr"/>
        <c:lblOffset val="100"/>
        <c:noMultiLvlLbl val="0"/>
      </c:catAx>
      <c:valAx>
        <c:axId val="39702400"/>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39700768"/>
        <c:crosses val="autoZero"/>
        <c:crossBetween val="between"/>
      </c:valAx>
      <c:spPr>
        <a:noFill/>
        <a:ln>
          <a:noFill/>
        </a:ln>
        <a:effectLst/>
      </c:spPr>
    </c:plotArea>
    <c:legend>
      <c:legendPos val="b"/>
      <c:legendEntry>
        <c:idx val="2"/>
        <c:delete val="1"/>
      </c:legendEntry>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00">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8B6541-AE6E-4D3D-BB13-5BA3D303BDE7}"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250645BD-D055-4E05-82B5-5C8F13E8A4BB}">
      <dgm:prSet/>
      <dgm:spPr/>
      <dgm:t>
        <a:bodyPr/>
        <a:lstStyle/>
        <a:p>
          <a:r>
            <a:rPr lang="en-US" dirty="0"/>
            <a:t>“The limited number of men in ECEC has implications for </a:t>
          </a:r>
          <a:r>
            <a:rPr lang="en-US" b="1" dirty="0">
              <a:solidFill>
                <a:schemeClr val="tx1"/>
              </a:solidFill>
            </a:rPr>
            <a:t>child development</a:t>
          </a:r>
          <a:r>
            <a:rPr lang="en-US" dirty="0"/>
            <a:t>, particularly in relation to the </a:t>
          </a:r>
          <a:r>
            <a:rPr lang="en-US" b="1" dirty="0">
              <a:solidFill>
                <a:schemeClr val="tx1"/>
              </a:solidFill>
            </a:rPr>
            <a:t>development of attitudes towards gender roles</a:t>
          </a:r>
          <a:r>
            <a:rPr lang="en-US" dirty="0"/>
            <a:t>. </a:t>
          </a:r>
        </a:p>
      </dgm:t>
    </dgm:pt>
    <dgm:pt modelId="{CFE5AE54-3E32-4012-AF6D-EE2F7974B7E6}" type="parTrans" cxnId="{F3142FF7-E38F-4F73-AB2B-BC08D47D868E}">
      <dgm:prSet/>
      <dgm:spPr/>
      <dgm:t>
        <a:bodyPr/>
        <a:lstStyle/>
        <a:p>
          <a:endParaRPr lang="en-US"/>
        </a:p>
      </dgm:t>
    </dgm:pt>
    <dgm:pt modelId="{AA32FDB0-08C2-4A0B-ADB0-2B18E54776B2}" type="sibTrans" cxnId="{F3142FF7-E38F-4F73-AB2B-BC08D47D868E}">
      <dgm:prSet/>
      <dgm:spPr/>
      <dgm:t>
        <a:bodyPr/>
        <a:lstStyle/>
        <a:p>
          <a:endParaRPr lang="en-US"/>
        </a:p>
      </dgm:t>
    </dgm:pt>
    <dgm:pt modelId="{53D47628-CD1C-46E9-AE08-A2FE48E61E95}">
      <dgm:prSet/>
      <dgm:spPr/>
      <dgm:t>
        <a:bodyPr/>
        <a:lstStyle/>
        <a:p>
          <a:r>
            <a:rPr lang="en-US" dirty="0"/>
            <a:t>On a staffing level, it also </a:t>
          </a:r>
          <a:r>
            <a:rPr lang="en-US" b="1" dirty="0">
              <a:solidFill>
                <a:schemeClr val="tx1"/>
              </a:solidFill>
            </a:rPr>
            <a:t>reduces the pool of available workers</a:t>
          </a:r>
          <a:r>
            <a:rPr lang="en-US" dirty="0"/>
            <a:t>.”</a:t>
          </a:r>
        </a:p>
        <a:p>
          <a:endParaRPr lang="en-US" dirty="0"/>
        </a:p>
        <a:p>
          <a:r>
            <a:rPr lang="en-US" dirty="0"/>
            <a:t>Source: OECD, 2019</a:t>
          </a:r>
        </a:p>
      </dgm:t>
    </dgm:pt>
    <dgm:pt modelId="{DF8A12A8-8A05-450A-9177-2FB1862D9633}" type="parTrans" cxnId="{BC42D9F8-D182-4049-940D-38FABDD7CC33}">
      <dgm:prSet/>
      <dgm:spPr/>
      <dgm:t>
        <a:bodyPr/>
        <a:lstStyle/>
        <a:p>
          <a:endParaRPr lang="en-US"/>
        </a:p>
      </dgm:t>
    </dgm:pt>
    <dgm:pt modelId="{830FB277-9DEB-4FF4-8A86-EF6A48E70F46}" type="sibTrans" cxnId="{BC42D9F8-D182-4049-940D-38FABDD7CC33}">
      <dgm:prSet/>
      <dgm:spPr/>
      <dgm:t>
        <a:bodyPr/>
        <a:lstStyle/>
        <a:p>
          <a:endParaRPr lang="en-US"/>
        </a:p>
      </dgm:t>
    </dgm:pt>
    <dgm:pt modelId="{B79EF1A8-CEA9-0F4B-827A-F7CD8A977C87}" type="pres">
      <dgm:prSet presAssocID="{E28B6541-AE6E-4D3D-BB13-5BA3D303BDE7}" presName="Name0" presStyleCnt="0">
        <dgm:presLayoutVars>
          <dgm:dir/>
          <dgm:resizeHandles val="exact"/>
        </dgm:presLayoutVars>
      </dgm:prSet>
      <dgm:spPr/>
    </dgm:pt>
    <dgm:pt modelId="{F1C08F81-8FFC-6843-A54C-CF3F75D6ABFD}" type="pres">
      <dgm:prSet presAssocID="{250645BD-D055-4E05-82B5-5C8F13E8A4BB}" presName="node" presStyleLbl="node1" presStyleIdx="0" presStyleCnt="2" custScaleY="147861">
        <dgm:presLayoutVars>
          <dgm:bulletEnabled val="1"/>
        </dgm:presLayoutVars>
      </dgm:prSet>
      <dgm:spPr/>
    </dgm:pt>
    <dgm:pt modelId="{302E435A-FA71-F34B-8F49-C1F6880A7DC4}" type="pres">
      <dgm:prSet presAssocID="{AA32FDB0-08C2-4A0B-ADB0-2B18E54776B2}" presName="sibTrans" presStyleLbl="sibTrans1D1" presStyleIdx="0" presStyleCnt="1"/>
      <dgm:spPr/>
    </dgm:pt>
    <dgm:pt modelId="{4ABC371B-6603-2D40-8BFF-C2BC3D98D6C6}" type="pres">
      <dgm:prSet presAssocID="{AA32FDB0-08C2-4A0B-ADB0-2B18E54776B2}" presName="connectorText" presStyleLbl="sibTrans1D1" presStyleIdx="0" presStyleCnt="1"/>
      <dgm:spPr/>
    </dgm:pt>
    <dgm:pt modelId="{77CEFAF9-55E5-B54F-ABC7-3534B19A2DB2}" type="pres">
      <dgm:prSet presAssocID="{53D47628-CD1C-46E9-AE08-A2FE48E61E95}" presName="node" presStyleLbl="node1" presStyleIdx="1" presStyleCnt="2" custScaleY="146707">
        <dgm:presLayoutVars>
          <dgm:bulletEnabled val="1"/>
        </dgm:presLayoutVars>
      </dgm:prSet>
      <dgm:spPr/>
    </dgm:pt>
  </dgm:ptLst>
  <dgm:cxnLst>
    <dgm:cxn modelId="{24A12D06-DE79-4E4C-BC0B-E6D35753B70A}" type="presOf" srcId="{E28B6541-AE6E-4D3D-BB13-5BA3D303BDE7}" destId="{B79EF1A8-CEA9-0F4B-827A-F7CD8A977C87}" srcOrd="0" destOrd="0" presId="urn:microsoft.com/office/officeart/2016/7/layout/RepeatingBendingProcessNew"/>
    <dgm:cxn modelId="{62A8AB41-9453-C74A-B2AD-99E545021718}" type="presOf" srcId="{250645BD-D055-4E05-82B5-5C8F13E8A4BB}" destId="{F1C08F81-8FFC-6843-A54C-CF3F75D6ABFD}" srcOrd="0" destOrd="0" presId="urn:microsoft.com/office/officeart/2016/7/layout/RepeatingBendingProcessNew"/>
    <dgm:cxn modelId="{09D2057B-C5BA-6841-94B9-6282E9E975A9}" type="presOf" srcId="{53D47628-CD1C-46E9-AE08-A2FE48E61E95}" destId="{77CEFAF9-55E5-B54F-ABC7-3534B19A2DB2}" srcOrd="0" destOrd="0" presId="urn:microsoft.com/office/officeart/2016/7/layout/RepeatingBendingProcessNew"/>
    <dgm:cxn modelId="{45C8AFAB-207D-A64A-A619-6DCC0ED13745}" type="presOf" srcId="{AA32FDB0-08C2-4A0B-ADB0-2B18E54776B2}" destId="{302E435A-FA71-F34B-8F49-C1F6880A7DC4}" srcOrd="0" destOrd="0" presId="urn:microsoft.com/office/officeart/2016/7/layout/RepeatingBendingProcessNew"/>
    <dgm:cxn modelId="{42010EBB-408F-734C-B413-31FD18C84AA7}" type="presOf" srcId="{AA32FDB0-08C2-4A0B-ADB0-2B18E54776B2}" destId="{4ABC371B-6603-2D40-8BFF-C2BC3D98D6C6}" srcOrd="1" destOrd="0" presId="urn:microsoft.com/office/officeart/2016/7/layout/RepeatingBendingProcessNew"/>
    <dgm:cxn modelId="{F3142FF7-E38F-4F73-AB2B-BC08D47D868E}" srcId="{E28B6541-AE6E-4D3D-BB13-5BA3D303BDE7}" destId="{250645BD-D055-4E05-82B5-5C8F13E8A4BB}" srcOrd="0" destOrd="0" parTransId="{CFE5AE54-3E32-4012-AF6D-EE2F7974B7E6}" sibTransId="{AA32FDB0-08C2-4A0B-ADB0-2B18E54776B2}"/>
    <dgm:cxn modelId="{BC42D9F8-D182-4049-940D-38FABDD7CC33}" srcId="{E28B6541-AE6E-4D3D-BB13-5BA3D303BDE7}" destId="{53D47628-CD1C-46E9-AE08-A2FE48E61E95}" srcOrd="1" destOrd="0" parTransId="{DF8A12A8-8A05-450A-9177-2FB1862D9633}" sibTransId="{830FB277-9DEB-4FF4-8A86-EF6A48E70F46}"/>
    <dgm:cxn modelId="{9DA74917-D77F-2248-8A37-07503D685C9E}" type="presParOf" srcId="{B79EF1A8-CEA9-0F4B-827A-F7CD8A977C87}" destId="{F1C08F81-8FFC-6843-A54C-CF3F75D6ABFD}" srcOrd="0" destOrd="0" presId="urn:microsoft.com/office/officeart/2016/7/layout/RepeatingBendingProcessNew"/>
    <dgm:cxn modelId="{E5F62972-C612-8A40-AB60-BBDEFC5F7D18}" type="presParOf" srcId="{B79EF1A8-CEA9-0F4B-827A-F7CD8A977C87}" destId="{302E435A-FA71-F34B-8F49-C1F6880A7DC4}" srcOrd="1" destOrd="0" presId="urn:microsoft.com/office/officeart/2016/7/layout/RepeatingBendingProcessNew"/>
    <dgm:cxn modelId="{EAB01FD1-3D09-B941-B79D-5BE7150B76E0}" type="presParOf" srcId="{302E435A-FA71-F34B-8F49-C1F6880A7DC4}" destId="{4ABC371B-6603-2D40-8BFF-C2BC3D98D6C6}" srcOrd="0" destOrd="0" presId="urn:microsoft.com/office/officeart/2016/7/layout/RepeatingBendingProcessNew"/>
    <dgm:cxn modelId="{C4C5BFAA-F87F-474B-92E8-C9079EA4BBC5}" type="presParOf" srcId="{B79EF1A8-CEA9-0F4B-827A-F7CD8A977C87}" destId="{77CEFAF9-55E5-B54F-ABC7-3534B19A2DB2}" srcOrd="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1E9C19-2C10-4D53-B8F2-AD4FA3327BD7}"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AA5BD4F0-196D-4A06-958F-186DD8BA1E09}">
      <dgm:prSet/>
      <dgm:spPr/>
      <dgm:t>
        <a:bodyPr/>
        <a:lstStyle/>
        <a:p>
          <a:r>
            <a:rPr lang="en-US"/>
            <a:t>We have a total budget of £30k from DfE to produce these things: </a:t>
          </a:r>
        </a:p>
      </dgm:t>
    </dgm:pt>
    <dgm:pt modelId="{16879C30-643B-4D06-8D0C-F1360890F4D0}" type="parTrans" cxnId="{385DF090-8F68-4172-A649-2BF6994409BD}">
      <dgm:prSet/>
      <dgm:spPr/>
      <dgm:t>
        <a:bodyPr/>
        <a:lstStyle/>
        <a:p>
          <a:endParaRPr lang="en-US"/>
        </a:p>
      </dgm:t>
    </dgm:pt>
    <dgm:pt modelId="{45241859-A7B9-4EDA-BA5B-BC1AE972A8A4}" type="sibTrans" cxnId="{385DF090-8F68-4172-A649-2BF6994409BD}">
      <dgm:prSet/>
      <dgm:spPr/>
      <dgm:t>
        <a:bodyPr/>
        <a:lstStyle/>
        <a:p>
          <a:endParaRPr lang="en-US"/>
        </a:p>
      </dgm:t>
    </dgm:pt>
    <dgm:pt modelId="{58F44864-FD5B-4435-AD4D-C4890054F0B2}">
      <dgm:prSet/>
      <dgm:spPr/>
      <dgm:t>
        <a:bodyPr/>
        <a:lstStyle/>
        <a:p>
          <a:r>
            <a:rPr lang="en-US"/>
            <a:t>Today’s conference</a:t>
          </a:r>
        </a:p>
      </dgm:t>
    </dgm:pt>
    <dgm:pt modelId="{879ABC39-DCA5-45F3-8C56-A9756C990B1D}" type="parTrans" cxnId="{4BDFC035-CAC8-4C0E-9EF0-CB064905EC92}">
      <dgm:prSet/>
      <dgm:spPr/>
      <dgm:t>
        <a:bodyPr/>
        <a:lstStyle/>
        <a:p>
          <a:endParaRPr lang="en-US"/>
        </a:p>
      </dgm:t>
    </dgm:pt>
    <dgm:pt modelId="{79C5C8FD-A4D5-466F-8045-D8900AC41018}" type="sibTrans" cxnId="{4BDFC035-CAC8-4C0E-9EF0-CB064905EC92}">
      <dgm:prSet/>
      <dgm:spPr/>
      <dgm:t>
        <a:bodyPr/>
        <a:lstStyle/>
        <a:p>
          <a:endParaRPr lang="en-US"/>
        </a:p>
      </dgm:t>
    </dgm:pt>
    <dgm:pt modelId="{92240EE7-8DF6-493C-A275-048CC852F639}">
      <dgm:prSet/>
      <dgm:spPr/>
      <dgm:t>
        <a:bodyPr/>
        <a:lstStyle/>
        <a:p>
          <a:r>
            <a:rPr lang="en-US" dirty="0"/>
            <a:t>Resources at </a:t>
          </a:r>
          <a:r>
            <a:rPr lang="en-US" dirty="0" err="1"/>
            <a:t>miteyuk.org</a:t>
          </a:r>
          <a:r>
            <a:rPr lang="en-US" dirty="0"/>
            <a:t>, all before March 2020: </a:t>
          </a:r>
        </a:p>
      </dgm:t>
    </dgm:pt>
    <dgm:pt modelId="{AC8B318A-2A86-4E54-95BA-D40F9126A34D}" type="parTrans" cxnId="{1A2C85A7-9403-4942-84F6-F8350B2C37C2}">
      <dgm:prSet/>
      <dgm:spPr/>
      <dgm:t>
        <a:bodyPr/>
        <a:lstStyle/>
        <a:p>
          <a:endParaRPr lang="en-US"/>
        </a:p>
      </dgm:t>
    </dgm:pt>
    <dgm:pt modelId="{3130C05D-7AAD-4CC4-99EB-63F3AC4A2BCC}" type="sibTrans" cxnId="{1A2C85A7-9403-4942-84F6-F8350B2C37C2}">
      <dgm:prSet/>
      <dgm:spPr/>
      <dgm:t>
        <a:bodyPr/>
        <a:lstStyle/>
        <a:p>
          <a:endParaRPr lang="en-US"/>
        </a:p>
      </dgm:t>
    </dgm:pt>
    <dgm:pt modelId="{76EC338A-0E67-408F-BE7D-1D42D930FDFD}">
      <dgm:prSet/>
      <dgm:spPr/>
      <dgm:t>
        <a:bodyPr/>
        <a:lstStyle/>
        <a:p>
          <a:r>
            <a:rPr lang="en-US"/>
            <a:t>For potential recruits: case studies, guide to training options</a:t>
          </a:r>
        </a:p>
      </dgm:t>
    </dgm:pt>
    <dgm:pt modelId="{40F7FB12-A9E4-4DA9-B36D-41403BF94195}" type="parTrans" cxnId="{95551686-A787-4D3B-9803-7FBEADE5A3CD}">
      <dgm:prSet/>
      <dgm:spPr/>
      <dgm:t>
        <a:bodyPr/>
        <a:lstStyle/>
        <a:p>
          <a:endParaRPr lang="en-US"/>
        </a:p>
      </dgm:t>
    </dgm:pt>
    <dgm:pt modelId="{72D2D644-81D3-4573-99CF-A13665E11299}" type="sibTrans" cxnId="{95551686-A787-4D3B-9803-7FBEADE5A3CD}">
      <dgm:prSet/>
      <dgm:spPr/>
      <dgm:t>
        <a:bodyPr/>
        <a:lstStyle/>
        <a:p>
          <a:endParaRPr lang="en-US"/>
        </a:p>
      </dgm:t>
    </dgm:pt>
    <dgm:pt modelId="{5B056809-B450-4AB7-A209-DB19C82001B9}">
      <dgm:prSet/>
      <dgm:spPr/>
      <dgm:t>
        <a:bodyPr/>
        <a:lstStyle/>
        <a:p>
          <a:r>
            <a:rPr lang="en-US"/>
            <a:t>For employers: case studies, guide to recruitment, guide to communicating with parents, the MITEY Charter &amp; </a:t>
          </a:r>
          <a:r>
            <a:rPr lang="en-US" i="1"/>
            <a:t>Mythbuster: 10 myths about men and early years education …and how to bust them</a:t>
          </a:r>
          <a:endParaRPr lang="en-US"/>
        </a:p>
      </dgm:t>
    </dgm:pt>
    <dgm:pt modelId="{1258E506-E488-49CA-AE1C-3FFBE887D4E5}" type="parTrans" cxnId="{E8BC8FB9-3A6B-4728-BFC1-AD45F1108257}">
      <dgm:prSet/>
      <dgm:spPr/>
      <dgm:t>
        <a:bodyPr/>
        <a:lstStyle/>
        <a:p>
          <a:endParaRPr lang="en-US"/>
        </a:p>
      </dgm:t>
    </dgm:pt>
    <dgm:pt modelId="{4773E56E-FAAE-4276-B16B-88F741C531B3}" type="sibTrans" cxnId="{E8BC8FB9-3A6B-4728-BFC1-AD45F1108257}">
      <dgm:prSet/>
      <dgm:spPr/>
      <dgm:t>
        <a:bodyPr/>
        <a:lstStyle/>
        <a:p>
          <a:endParaRPr lang="en-US"/>
        </a:p>
      </dgm:t>
    </dgm:pt>
    <dgm:pt modelId="{9B0D58EA-9426-4251-B201-DC675A32BB0A}">
      <dgm:prSet/>
      <dgm:spPr/>
      <dgm:t>
        <a:bodyPr/>
        <a:lstStyle/>
        <a:p>
          <a:r>
            <a:rPr lang="en-US"/>
            <a:t>For everyone: Jobs board; online support sessions (Oct to Mar)</a:t>
          </a:r>
        </a:p>
      </dgm:t>
    </dgm:pt>
    <dgm:pt modelId="{442F702D-4E72-458F-B5A0-3EF12AC69597}" type="parTrans" cxnId="{EA158FD0-12AF-458F-9275-4D8CDB06720B}">
      <dgm:prSet/>
      <dgm:spPr/>
      <dgm:t>
        <a:bodyPr/>
        <a:lstStyle/>
        <a:p>
          <a:endParaRPr lang="en-US"/>
        </a:p>
      </dgm:t>
    </dgm:pt>
    <dgm:pt modelId="{2A1A8422-BC58-4398-A3B4-4FCE35A517A1}" type="sibTrans" cxnId="{EA158FD0-12AF-458F-9275-4D8CDB06720B}">
      <dgm:prSet/>
      <dgm:spPr/>
      <dgm:t>
        <a:bodyPr/>
        <a:lstStyle/>
        <a:p>
          <a:endParaRPr lang="en-US"/>
        </a:p>
      </dgm:t>
    </dgm:pt>
    <dgm:pt modelId="{13E09C3D-2010-4C8A-B6CA-4901259C9078}">
      <dgm:prSet/>
      <dgm:spPr/>
      <dgm:t>
        <a:bodyPr/>
        <a:lstStyle/>
        <a:p>
          <a:r>
            <a:rPr lang="en-US" dirty="0"/>
            <a:t>For careers advisers: guide to supporting males into early years</a:t>
          </a:r>
        </a:p>
      </dgm:t>
    </dgm:pt>
    <dgm:pt modelId="{432D1B82-6799-4754-85BA-E12B84473629}" type="parTrans" cxnId="{790C6E24-5F18-456F-967C-8FC8D1F6A5EE}">
      <dgm:prSet/>
      <dgm:spPr/>
      <dgm:t>
        <a:bodyPr/>
        <a:lstStyle/>
        <a:p>
          <a:endParaRPr lang="en-US"/>
        </a:p>
      </dgm:t>
    </dgm:pt>
    <dgm:pt modelId="{8E527096-48B6-4C06-A1F9-88C35F722357}" type="sibTrans" cxnId="{790C6E24-5F18-456F-967C-8FC8D1F6A5EE}">
      <dgm:prSet/>
      <dgm:spPr/>
      <dgm:t>
        <a:bodyPr/>
        <a:lstStyle/>
        <a:p>
          <a:endParaRPr lang="en-US"/>
        </a:p>
      </dgm:t>
    </dgm:pt>
    <dgm:pt modelId="{D7158090-1169-7142-BEF0-EFD0F13C0C00}" type="pres">
      <dgm:prSet presAssocID="{3A1E9C19-2C10-4D53-B8F2-AD4FA3327BD7}" presName="Name0" presStyleCnt="0">
        <dgm:presLayoutVars>
          <dgm:dir/>
          <dgm:animLvl val="lvl"/>
          <dgm:resizeHandles val="exact"/>
        </dgm:presLayoutVars>
      </dgm:prSet>
      <dgm:spPr/>
    </dgm:pt>
    <dgm:pt modelId="{978DE521-039F-F64D-B585-D34CEB4807B9}" type="pres">
      <dgm:prSet presAssocID="{AA5BD4F0-196D-4A06-958F-186DD8BA1E09}" presName="composite" presStyleCnt="0"/>
      <dgm:spPr/>
    </dgm:pt>
    <dgm:pt modelId="{EF5851DF-3CF8-314D-8A0D-DA75606F7907}" type="pres">
      <dgm:prSet presAssocID="{AA5BD4F0-196D-4A06-958F-186DD8BA1E09}" presName="parTx" presStyleLbl="alignNode1" presStyleIdx="0" presStyleCnt="1">
        <dgm:presLayoutVars>
          <dgm:chMax val="0"/>
          <dgm:chPref val="0"/>
          <dgm:bulletEnabled val="1"/>
        </dgm:presLayoutVars>
      </dgm:prSet>
      <dgm:spPr/>
    </dgm:pt>
    <dgm:pt modelId="{39BF5B81-16D4-B440-A0B6-EBBF2F9D5D18}" type="pres">
      <dgm:prSet presAssocID="{AA5BD4F0-196D-4A06-958F-186DD8BA1E09}" presName="desTx" presStyleLbl="alignAccFollowNode1" presStyleIdx="0" presStyleCnt="1">
        <dgm:presLayoutVars>
          <dgm:bulletEnabled val="1"/>
        </dgm:presLayoutVars>
      </dgm:prSet>
      <dgm:spPr/>
    </dgm:pt>
  </dgm:ptLst>
  <dgm:cxnLst>
    <dgm:cxn modelId="{7A26770F-6F3F-8B4B-A531-DE61998E9F42}" type="presOf" srcId="{92240EE7-8DF6-493C-A275-048CC852F639}" destId="{39BF5B81-16D4-B440-A0B6-EBBF2F9D5D18}" srcOrd="0" destOrd="1" presId="urn:microsoft.com/office/officeart/2005/8/layout/hList1"/>
    <dgm:cxn modelId="{C9C5F50F-5C0D-A344-9904-4115085F8517}" type="presOf" srcId="{58F44864-FD5B-4435-AD4D-C4890054F0B2}" destId="{39BF5B81-16D4-B440-A0B6-EBBF2F9D5D18}" srcOrd="0" destOrd="0" presId="urn:microsoft.com/office/officeart/2005/8/layout/hList1"/>
    <dgm:cxn modelId="{790C6E24-5F18-456F-967C-8FC8D1F6A5EE}" srcId="{92240EE7-8DF6-493C-A275-048CC852F639}" destId="{13E09C3D-2010-4C8A-B6CA-4901259C9078}" srcOrd="3" destOrd="0" parTransId="{432D1B82-6799-4754-85BA-E12B84473629}" sibTransId="{8E527096-48B6-4C06-A1F9-88C35F722357}"/>
    <dgm:cxn modelId="{4BDFC035-CAC8-4C0E-9EF0-CB064905EC92}" srcId="{AA5BD4F0-196D-4A06-958F-186DD8BA1E09}" destId="{58F44864-FD5B-4435-AD4D-C4890054F0B2}" srcOrd="0" destOrd="0" parTransId="{879ABC39-DCA5-45F3-8C56-A9756C990B1D}" sibTransId="{79C5C8FD-A4D5-466F-8045-D8900AC41018}"/>
    <dgm:cxn modelId="{99685E3E-1ADC-F441-A96E-B154E4ECE5BB}" type="presOf" srcId="{9B0D58EA-9426-4251-B201-DC675A32BB0A}" destId="{39BF5B81-16D4-B440-A0B6-EBBF2F9D5D18}" srcOrd="0" destOrd="4" presId="urn:microsoft.com/office/officeart/2005/8/layout/hList1"/>
    <dgm:cxn modelId="{9DB78849-D232-2542-8E9B-578C18D4064E}" type="presOf" srcId="{3A1E9C19-2C10-4D53-B8F2-AD4FA3327BD7}" destId="{D7158090-1169-7142-BEF0-EFD0F13C0C00}" srcOrd="0" destOrd="0" presId="urn:microsoft.com/office/officeart/2005/8/layout/hList1"/>
    <dgm:cxn modelId="{ED7CD96B-541F-A446-8BCB-B46320B8CE73}" type="presOf" srcId="{13E09C3D-2010-4C8A-B6CA-4901259C9078}" destId="{39BF5B81-16D4-B440-A0B6-EBBF2F9D5D18}" srcOrd="0" destOrd="5" presId="urn:microsoft.com/office/officeart/2005/8/layout/hList1"/>
    <dgm:cxn modelId="{95551686-A787-4D3B-9803-7FBEADE5A3CD}" srcId="{92240EE7-8DF6-493C-A275-048CC852F639}" destId="{76EC338A-0E67-408F-BE7D-1D42D930FDFD}" srcOrd="0" destOrd="0" parTransId="{40F7FB12-A9E4-4DA9-B36D-41403BF94195}" sibTransId="{72D2D644-81D3-4573-99CF-A13665E11299}"/>
    <dgm:cxn modelId="{385DF090-8F68-4172-A649-2BF6994409BD}" srcId="{3A1E9C19-2C10-4D53-B8F2-AD4FA3327BD7}" destId="{AA5BD4F0-196D-4A06-958F-186DD8BA1E09}" srcOrd="0" destOrd="0" parTransId="{16879C30-643B-4D06-8D0C-F1360890F4D0}" sibTransId="{45241859-A7B9-4EDA-BA5B-BC1AE972A8A4}"/>
    <dgm:cxn modelId="{1A2C85A7-9403-4942-84F6-F8350B2C37C2}" srcId="{AA5BD4F0-196D-4A06-958F-186DD8BA1E09}" destId="{92240EE7-8DF6-493C-A275-048CC852F639}" srcOrd="1" destOrd="0" parTransId="{AC8B318A-2A86-4E54-95BA-D40F9126A34D}" sibTransId="{3130C05D-7AAD-4CC4-99EB-63F3AC4A2BCC}"/>
    <dgm:cxn modelId="{E8BC8FB9-3A6B-4728-BFC1-AD45F1108257}" srcId="{92240EE7-8DF6-493C-A275-048CC852F639}" destId="{5B056809-B450-4AB7-A209-DB19C82001B9}" srcOrd="1" destOrd="0" parTransId="{1258E506-E488-49CA-AE1C-3FFBE887D4E5}" sibTransId="{4773E56E-FAAE-4276-B16B-88F741C531B3}"/>
    <dgm:cxn modelId="{1FF093C2-F5CE-7F44-9DE8-C343B9C5A8A0}" type="presOf" srcId="{76EC338A-0E67-408F-BE7D-1D42D930FDFD}" destId="{39BF5B81-16D4-B440-A0B6-EBBF2F9D5D18}" srcOrd="0" destOrd="2" presId="urn:microsoft.com/office/officeart/2005/8/layout/hList1"/>
    <dgm:cxn modelId="{3DDCEECE-295E-D74C-8C97-5940E45B0619}" type="presOf" srcId="{5B056809-B450-4AB7-A209-DB19C82001B9}" destId="{39BF5B81-16D4-B440-A0B6-EBBF2F9D5D18}" srcOrd="0" destOrd="3" presId="urn:microsoft.com/office/officeart/2005/8/layout/hList1"/>
    <dgm:cxn modelId="{EA158FD0-12AF-458F-9275-4D8CDB06720B}" srcId="{92240EE7-8DF6-493C-A275-048CC852F639}" destId="{9B0D58EA-9426-4251-B201-DC675A32BB0A}" srcOrd="2" destOrd="0" parTransId="{442F702D-4E72-458F-B5A0-3EF12AC69597}" sibTransId="{2A1A8422-BC58-4398-A3B4-4FCE35A517A1}"/>
    <dgm:cxn modelId="{760FBAE5-0DAC-CA48-855B-5977649CF0D5}" type="presOf" srcId="{AA5BD4F0-196D-4A06-958F-186DD8BA1E09}" destId="{EF5851DF-3CF8-314D-8A0D-DA75606F7907}" srcOrd="0" destOrd="0" presId="urn:microsoft.com/office/officeart/2005/8/layout/hList1"/>
    <dgm:cxn modelId="{89343469-7ECB-7F46-9E58-A88ECDE28DE2}" type="presParOf" srcId="{D7158090-1169-7142-BEF0-EFD0F13C0C00}" destId="{978DE521-039F-F64D-B585-D34CEB4807B9}" srcOrd="0" destOrd="0" presId="urn:microsoft.com/office/officeart/2005/8/layout/hList1"/>
    <dgm:cxn modelId="{97A83DAB-59F8-9646-AD05-7CDA3CD96D16}" type="presParOf" srcId="{978DE521-039F-F64D-B585-D34CEB4807B9}" destId="{EF5851DF-3CF8-314D-8A0D-DA75606F7907}" srcOrd="0" destOrd="0" presId="urn:microsoft.com/office/officeart/2005/8/layout/hList1"/>
    <dgm:cxn modelId="{C4AB6E41-8126-CE40-8FB4-74040263DF3C}" type="presParOf" srcId="{978DE521-039F-F64D-B585-D34CEB4807B9}" destId="{39BF5B81-16D4-B440-A0B6-EBBF2F9D5D18}"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2E435A-FA71-F34B-8F49-C1F6880A7DC4}">
      <dsp:nvSpPr>
        <dsp:cNvPr id="0" name=""/>
        <dsp:cNvSpPr/>
      </dsp:nvSpPr>
      <dsp:spPr>
        <a:xfrm>
          <a:off x="4713943" y="2129949"/>
          <a:ext cx="1053513" cy="91440"/>
        </a:xfrm>
        <a:custGeom>
          <a:avLst/>
          <a:gdLst/>
          <a:ahLst/>
          <a:cxnLst/>
          <a:rect l="0" t="0" r="0" b="0"/>
          <a:pathLst>
            <a:path>
              <a:moveTo>
                <a:pt x="0" y="45720"/>
              </a:moveTo>
              <a:lnTo>
                <a:pt x="1053513"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13597" y="2170248"/>
        <a:ext cx="54205" cy="10841"/>
      </dsp:txXfrm>
    </dsp:sp>
    <dsp:sp modelId="{F1C08F81-8FFC-6843-A54C-CF3F75D6ABFD}">
      <dsp:nvSpPr>
        <dsp:cNvPr id="0" name=""/>
        <dsp:cNvSpPr/>
      </dsp:nvSpPr>
      <dsp:spPr>
        <a:xfrm>
          <a:off x="2207" y="84824"/>
          <a:ext cx="4713535" cy="418168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0967" tIns="242441" rIns="230967" bIns="242441" numCol="1" spcCol="1270" anchor="ctr" anchorCtr="0">
          <a:noAutofit/>
        </a:bodyPr>
        <a:lstStyle/>
        <a:p>
          <a:pPr marL="0" lvl="0" indent="0" algn="ctr" defTabSz="1289050">
            <a:lnSpc>
              <a:spcPct val="90000"/>
            </a:lnSpc>
            <a:spcBef>
              <a:spcPct val="0"/>
            </a:spcBef>
            <a:spcAft>
              <a:spcPct val="35000"/>
            </a:spcAft>
            <a:buNone/>
          </a:pPr>
          <a:r>
            <a:rPr lang="en-US" sz="2900" kern="1200" dirty="0"/>
            <a:t>“The limited number of men in ECEC has implications for </a:t>
          </a:r>
          <a:r>
            <a:rPr lang="en-US" sz="2900" b="1" kern="1200" dirty="0">
              <a:solidFill>
                <a:schemeClr val="tx1"/>
              </a:solidFill>
            </a:rPr>
            <a:t>child development</a:t>
          </a:r>
          <a:r>
            <a:rPr lang="en-US" sz="2900" kern="1200" dirty="0"/>
            <a:t>, particularly in relation to the </a:t>
          </a:r>
          <a:r>
            <a:rPr lang="en-US" sz="2900" b="1" kern="1200" dirty="0">
              <a:solidFill>
                <a:schemeClr val="tx1"/>
              </a:solidFill>
            </a:rPr>
            <a:t>development of attitudes towards gender roles</a:t>
          </a:r>
          <a:r>
            <a:rPr lang="en-US" sz="2900" kern="1200" dirty="0"/>
            <a:t>. </a:t>
          </a:r>
        </a:p>
      </dsp:txBody>
      <dsp:txXfrm>
        <a:off x="2207" y="84824"/>
        <a:ext cx="4713535" cy="4181688"/>
      </dsp:txXfrm>
    </dsp:sp>
    <dsp:sp modelId="{77CEFAF9-55E5-B54F-ABC7-3534B19A2DB2}">
      <dsp:nvSpPr>
        <dsp:cNvPr id="0" name=""/>
        <dsp:cNvSpPr/>
      </dsp:nvSpPr>
      <dsp:spPr>
        <a:xfrm>
          <a:off x="5799856" y="101143"/>
          <a:ext cx="4713535" cy="4149051"/>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0967" tIns="242441" rIns="230967" bIns="242441" numCol="1" spcCol="1270" anchor="ctr" anchorCtr="0">
          <a:noAutofit/>
        </a:bodyPr>
        <a:lstStyle/>
        <a:p>
          <a:pPr marL="0" lvl="0" indent="0" algn="ctr" defTabSz="1289050">
            <a:lnSpc>
              <a:spcPct val="90000"/>
            </a:lnSpc>
            <a:spcBef>
              <a:spcPct val="0"/>
            </a:spcBef>
            <a:spcAft>
              <a:spcPct val="35000"/>
            </a:spcAft>
            <a:buNone/>
          </a:pPr>
          <a:r>
            <a:rPr lang="en-US" sz="2900" kern="1200" dirty="0"/>
            <a:t>On a staffing level, it also </a:t>
          </a:r>
          <a:r>
            <a:rPr lang="en-US" sz="2900" b="1" kern="1200" dirty="0">
              <a:solidFill>
                <a:schemeClr val="tx1"/>
              </a:solidFill>
            </a:rPr>
            <a:t>reduces the pool of available workers</a:t>
          </a:r>
          <a:r>
            <a:rPr lang="en-US" sz="2900" kern="1200" dirty="0"/>
            <a:t>.”</a:t>
          </a:r>
        </a:p>
        <a:p>
          <a:pPr marL="0" lvl="0" indent="0" algn="ctr" defTabSz="1289050">
            <a:lnSpc>
              <a:spcPct val="90000"/>
            </a:lnSpc>
            <a:spcBef>
              <a:spcPct val="0"/>
            </a:spcBef>
            <a:spcAft>
              <a:spcPct val="35000"/>
            </a:spcAft>
            <a:buNone/>
          </a:pPr>
          <a:endParaRPr lang="en-US" sz="2900" kern="1200" dirty="0"/>
        </a:p>
        <a:p>
          <a:pPr marL="0" lvl="0" indent="0" algn="ctr" defTabSz="1289050">
            <a:lnSpc>
              <a:spcPct val="90000"/>
            </a:lnSpc>
            <a:spcBef>
              <a:spcPct val="0"/>
            </a:spcBef>
            <a:spcAft>
              <a:spcPct val="35000"/>
            </a:spcAft>
            <a:buNone/>
          </a:pPr>
          <a:r>
            <a:rPr lang="en-US" sz="2900" kern="1200" dirty="0"/>
            <a:t>Source: OECD, 2019</a:t>
          </a:r>
        </a:p>
      </dsp:txBody>
      <dsp:txXfrm>
        <a:off x="5799856" y="101143"/>
        <a:ext cx="4713535" cy="41490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5851DF-3CF8-314D-8A0D-DA75606F7907}">
      <dsp:nvSpPr>
        <dsp:cNvPr id="0" name=""/>
        <dsp:cNvSpPr/>
      </dsp:nvSpPr>
      <dsp:spPr>
        <a:xfrm>
          <a:off x="0" y="147008"/>
          <a:ext cx="10515600" cy="8352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117856" rIns="206248" bIns="117856" numCol="1" spcCol="1270" anchor="ctr" anchorCtr="0">
          <a:noAutofit/>
        </a:bodyPr>
        <a:lstStyle/>
        <a:p>
          <a:pPr marL="0" lvl="0" indent="0" algn="ctr" defTabSz="1289050">
            <a:lnSpc>
              <a:spcPct val="90000"/>
            </a:lnSpc>
            <a:spcBef>
              <a:spcPct val="0"/>
            </a:spcBef>
            <a:spcAft>
              <a:spcPct val="35000"/>
            </a:spcAft>
            <a:buNone/>
          </a:pPr>
          <a:r>
            <a:rPr lang="en-US" sz="2900" kern="1200"/>
            <a:t>We have a total budget of £30k from DfE to produce these things: </a:t>
          </a:r>
        </a:p>
      </dsp:txBody>
      <dsp:txXfrm>
        <a:off x="0" y="147008"/>
        <a:ext cx="10515600" cy="835200"/>
      </dsp:txXfrm>
    </dsp:sp>
    <dsp:sp modelId="{39BF5B81-16D4-B440-A0B6-EBBF2F9D5D18}">
      <dsp:nvSpPr>
        <dsp:cNvPr id="0" name=""/>
        <dsp:cNvSpPr/>
      </dsp:nvSpPr>
      <dsp:spPr>
        <a:xfrm>
          <a:off x="0" y="982208"/>
          <a:ext cx="10515600" cy="4378275"/>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4686" tIns="154686" rIns="206248" bIns="232029" numCol="1" spcCol="1270" anchor="t" anchorCtr="0">
          <a:noAutofit/>
        </a:bodyPr>
        <a:lstStyle/>
        <a:p>
          <a:pPr marL="285750" lvl="1" indent="-285750" algn="l" defTabSz="1289050">
            <a:lnSpc>
              <a:spcPct val="90000"/>
            </a:lnSpc>
            <a:spcBef>
              <a:spcPct val="0"/>
            </a:spcBef>
            <a:spcAft>
              <a:spcPct val="15000"/>
            </a:spcAft>
            <a:buChar char="•"/>
          </a:pPr>
          <a:r>
            <a:rPr lang="en-US" sz="2900" kern="1200"/>
            <a:t>Today’s conference</a:t>
          </a:r>
        </a:p>
        <a:p>
          <a:pPr marL="285750" lvl="1" indent="-285750" algn="l" defTabSz="1289050">
            <a:lnSpc>
              <a:spcPct val="90000"/>
            </a:lnSpc>
            <a:spcBef>
              <a:spcPct val="0"/>
            </a:spcBef>
            <a:spcAft>
              <a:spcPct val="15000"/>
            </a:spcAft>
            <a:buChar char="•"/>
          </a:pPr>
          <a:r>
            <a:rPr lang="en-US" sz="2900" kern="1200" dirty="0"/>
            <a:t>Resources at </a:t>
          </a:r>
          <a:r>
            <a:rPr lang="en-US" sz="2900" kern="1200" dirty="0" err="1"/>
            <a:t>miteyuk.org</a:t>
          </a:r>
          <a:r>
            <a:rPr lang="en-US" sz="2900" kern="1200" dirty="0"/>
            <a:t>, all before March 2020: </a:t>
          </a:r>
        </a:p>
        <a:p>
          <a:pPr marL="571500" lvl="2" indent="-285750" algn="l" defTabSz="1289050">
            <a:lnSpc>
              <a:spcPct val="90000"/>
            </a:lnSpc>
            <a:spcBef>
              <a:spcPct val="0"/>
            </a:spcBef>
            <a:spcAft>
              <a:spcPct val="15000"/>
            </a:spcAft>
            <a:buChar char="•"/>
          </a:pPr>
          <a:r>
            <a:rPr lang="en-US" sz="2900" kern="1200"/>
            <a:t>For potential recruits: case studies, guide to training options</a:t>
          </a:r>
        </a:p>
        <a:p>
          <a:pPr marL="571500" lvl="2" indent="-285750" algn="l" defTabSz="1289050">
            <a:lnSpc>
              <a:spcPct val="90000"/>
            </a:lnSpc>
            <a:spcBef>
              <a:spcPct val="0"/>
            </a:spcBef>
            <a:spcAft>
              <a:spcPct val="15000"/>
            </a:spcAft>
            <a:buChar char="•"/>
          </a:pPr>
          <a:r>
            <a:rPr lang="en-US" sz="2900" kern="1200"/>
            <a:t>For employers: case studies, guide to recruitment, guide to communicating with parents, the MITEY Charter &amp; </a:t>
          </a:r>
          <a:r>
            <a:rPr lang="en-US" sz="2900" i="1" kern="1200"/>
            <a:t>Mythbuster: 10 myths about men and early years education …and how to bust them</a:t>
          </a:r>
          <a:endParaRPr lang="en-US" sz="2900" kern="1200"/>
        </a:p>
        <a:p>
          <a:pPr marL="571500" lvl="2" indent="-285750" algn="l" defTabSz="1289050">
            <a:lnSpc>
              <a:spcPct val="90000"/>
            </a:lnSpc>
            <a:spcBef>
              <a:spcPct val="0"/>
            </a:spcBef>
            <a:spcAft>
              <a:spcPct val="15000"/>
            </a:spcAft>
            <a:buChar char="•"/>
          </a:pPr>
          <a:r>
            <a:rPr lang="en-US" sz="2900" kern="1200"/>
            <a:t>For everyone: Jobs board; online support sessions (Oct to Mar)</a:t>
          </a:r>
        </a:p>
        <a:p>
          <a:pPr marL="571500" lvl="2" indent="-285750" algn="l" defTabSz="1289050">
            <a:lnSpc>
              <a:spcPct val="90000"/>
            </a:lnSpc>
            <a:spcBef>
              <a:spcPct val="0"/>
            </a:spcBef>
            <a:spcAft>
              <a:spcPct val="15000"/>
            </a:spcAft>
            <a:buChar char="•"/>
          </a:pPr>
          <a:r>
            <a:rPr lang="en-US" sz="2900" kern="1200" dirty="0"/>
            <a:t>For careers advisers: guide to supporting males into early years</a:t>
          </a:r>
        </a:p>
      </dsp:txBody>
      <dsp:txXfrm>
        <a:off x="0" y="982208"/>
        <a:ext cx="10515600" cy="4378275"/>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4D2C4B-B11A-1F42-ADA1-1C57FBC8326F}" type="datetimeFigureOut">
              <a:rPr lang="en-US" smtClean="0"/>
              <a:t>9/10/19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5DF70E-2A74-5745-84B2-A17E5B866B34}" type="slidenum">
              <a:rPr lang="en-US" smtClean="0"/>
              <a:t>‹#›</a:t>
            </a:fld>
            <a:endParaRPr lang="en-US"/>
          </a:p>
        </p:txBody>
      </p:sp>
    </p:spTree>
    <p:extLst>
      <p:ext uri="{BB962C8B-B14F-4D97-AF65-F5344CB8AC3E}">
        <p14:creationId xmlns:p14="http://schemas.microsoft.com/office/powerpoint/2010/main" val="2321800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600" dirty="0"/>
              <a:t>Hospital doctors:</a:t>
            </a:r>
          </a:p>
          <a:p>
            <a:pPr marL="0" indent="0">
              <a:buNone/>
            </a:pPr>
            <a:r>
              <a:rPr lang="en-US" sz="1600" dirty="0"/>
              <a:t>NHS Digital (2018) Narrowing of NHS gender divide but men still the majority in senior roles. NHS Digital, 8 March 2018</a:t>
            </a:r>
          </a:p>
          <a:p>
            <a:pPr marL="0" indent="0">
              <a:buNone/>
            </a:pPr>
            <a:r>
              <a:rPr lang="en-US" sz="1600" dirty="0"/>
              <a:t>https://</a:t>
            </a:r>
            <a:r>
              <a:rPr lang="en-US" sz="1600" dirty="0" err="1"/>
              <a:t>digital.nhs.uk</a:t>
            </a:r>
            <a:r>
              <a:rPr lang="en-US" sz="1600" dirty="0"/>
              <a:t>/news-and-events/latest-news</a:t>
            </a:r>
            <a:r>
              <a:rPr lang="en-US" sz="1600"/>
              <a:t>/narrowing-of-nhs-gender-divide-but-men-still-the-majority-in-senior-roles </a:t>
            </a:r>
            <a:endParaRPr lang="en-US" sz="1600" dirty="0"/>
          </a:p>
          <a:p>
            <a:pPr marL="0" indent="0">
              <a:buNone/>
            </a:pPr>
            <a:endParaRPr lang="en-US" sz="1600" dirty="0"/>
          </a:p>
          <a:p>
            <a:pPr marL="0" indent="0">
              <a:buNone/>
            </a:pPr>
            <a:r>
              <a:rPr lang="en-US" sz="1600" dirty="0"/>
              <a:t>GPs:</a:t>
            </a:r>
          </a:p>
          <a:p>
            <a:pPr marL="0" indent="0">
              <a:buNone/>
            </a:pPr>
            <a:r>
              <a:rPr lang="en-US" sz="1600" dirty="0"/>
              <a:t>Bostock, N (2018) The rise of women in general practice, GP Online, 8 March 2018 https://</a:t>
            </a:r>
            <a:r>
              <a:rPr lang="en-US" sz="1600" dirty="0" err="1"/>
              <a:t>www.gponline.com</a:t>
            </a:r>
            <a:r>
              <a:rPr lang="en-US" sz="1600" dirty="0"/>
              <a:t>/rise-women-general-practice/article/1458988</a:t>
            </a:r>
          </a:p>
          <a:p>
            <a:pPr marL="0" indent="0">
              <a:buNone/>
            </a:pPr>
            <a:endParaRPr lang="en-US" sz="1600" dirty="0"/>
          </a:p>
          <a:p>
            <a:pPr marL="0" indent="0">
              <a:buNone/>
            </a:pPr>
            <a:r>
              <a:rPr lang="en-US" sz="1600" dirty="0"/>
              <a:t>Teaching: </a:t>
            </a:r>
          </a:p>
          <a:p>
            <a:pPr marL="0" indent="0">
              <a:buNone/>
            </a:pPr>
            <a:r>
              <a:rPr lang="en-US" sz="1600" dirty="0" err="1"/>
              <a:t>Sellgren</a:t>
            </a:r>
            <a:r>
              <a:rPr lang="en-US" sz="1600" dirty="0"/>
              <a:t>, K. (2016) Classrooms need more male teachers, charity says. BBC News online, 5 October 2016</a:t>
            </a:r>
          </a:p>
          <a:p>
            <a:pPr marL="0" indent="0">
              <a:buNone/>
            </a:pPr>
            <a:r>
              <a:rPr lang="en-US" sz="1600" dirty="0"/>
              <a:t>https://</a:t>
            </a:r>
            <a:r>
              <a:rPr lang="en-US" sz="1600" dirty="0" err="1"/>
              <a:t>www.bbc.com</a:t>
            </a:r>
            <a:r>
              <a:rPr lang="en-US" sz="1600" dirty="0"/>
              <a:t>/news/education-37552056</a:t>
            </a:r>
          </a:p>
          <a:p>
            <a:pPr marL="0" indent="0">
              <a:buNone/>
            </a:pPr>
            <a:endParaRPr lang="en-US" sz="1600" dirty="0"/>
          </a:p>
          <a:p>
            <a:pPr marL="0" indent="0">
              <a:buNone/>
            </a:pPr>
            <a:r>
              <a:rPr lang="en-US" sz="1600" dirty="0"/>
              <a:t>Social work:</a:t>
            </a:r>
          </a:p>
          <a:p>
            <a:pPr marL="0" indent="0">
              <a:buNone/>
            </a:pPr>
            <a:r>
              <a:rPr lang="en-US" sz="1600" dirty="0"/>
              <a:t>Department for Education Experimental statistics: Children and family social</a:t>
            </a:r>
          </a:p>
          <a:p>
            <a:pPr marL="0" indent="0">
              <a:buNone/>
            </a:pPr>
            <a:r>
              <a:rPr lang="en-US" sz="1600" dirty="0"/>
              <a:t>work workforce in England, year ending 30 September 2017</a:t>
            </a:r>
          </a:p>
          <a:p>
            <a:pPr marL="0" indent="0">
              <a:buNone/>
            </a:pPr>
            <a:r>
              <a:rPr lang="en-US" sz="1600" dirty="0"/>
              <a:t>SFR 09/2018, 15 February 2018</a:t>
            </a:r>
          </a:p>
          <a:p>
            <a:pPr marL="0" indent="0">
              <a:buNone/>
            </a:pPr>
            <a:r>
              <a:rPr lang="en-US" sz="1600" dirty="0"/>
              <a:t>https://</a:t>
            </a:r>
            <a:r>
              <a:rPr lang="en-US" sz="1600" dirty="0" err="1"/>
              <a:t>assets.publishing.service.gov.uk</a:t>
            </a:r>
            <a:r>
              <a:rPr lang="en-US" sz="1600" dirty="0"/>
              <a:t>/government/uploads/system/uploads/</a:t>
            </a:r>
            <a:r>
              <a:rPr lang="en-US" sz="1600" dirty="0" err="1"/>
              <a:t>attachment_data</a:t>
            </a:r>
            <a:r>
              <a:rPr lang="en-US" sz="1600" dirty="0"/>
              <a:t>/file/681546/SFR09-2018_Main_Text.pdf</a:t>
            </a:r>
          </a:p>
          <a:p>
            <a:pPr marL="0" indent="0">
              <a:buNone/>
            </a:pPr>
            <a:endParaRPr lang="en-US" sz="1600" dirty="0"/>
          </a:p>
          <a:p>
            <a:pPr marL="0" indent="0">
              <a:buNone/>
            </a:pPr>
            <a:r>
              <a:rPr lang="en-US" sz="1600" dirty="0"/>
              <a:t>Nursing:</a:t>
            </a:r>
          </a:p>
          <a:p>
            <a:pPr marL="0" indent="0">
              <a:buNone/>
            </a:pPr>
            <a:r>
              <a:rPr lang="en-US" sz="1600" dirty="0"/>
              <a:t>Nursing and Midwifery Council Register Data Report March 2019.</a:t>
            </a:r>
          </a:p>
          <a:p>
            <a:pPr marL="0" indent="0">
              <a:buNone/>
            </a:pPr>
            <a:r>
              <a:rPr lang="en-US" sz="1600" dirty="0"/>
              <a:t>https://</a:t>
            </a:r>
            <a:r>
              <a:rPr lang="en-US" sz="1600" dirty="0" err="1"/>
              <a:t>www.nmc.org.uk</a:t>
            </a:r>
            <a:r>
              <a:rPr lang="en-US" sz="1600" dirty="0"/>
              <a:t>/</a:t>
            </a:r>
            <a:r>
              <a:rPr lang="en-US" sz="1600" dirty="0" err="1"/>
              <a:t>globalassets</a:t>
            </a:r>
            <a:r>
              <a:rPr lang="en-US" sz="1600" dirty="0"/>
              <a:t>/</a:t>
            </a:r>
            <a:r>
              <a:rPr lang="en-US" sz="1600" dirty="0" err="1"/>
              <a:t>sitedocuments</a:t>
            </a:r>
            <a:r>
              <a:rPr lang="en-US" sz="1600" dirty="0"/>
              <a:t>/other-publications/nmc-register-data-march-19.pdf</a:t>
            </a:r>
          </a:p>
          <a:p>
            <a:pPr marL="0" indent="0">
              <a:buNone/>
            </a:pPr>
            <a:endParaRPr lang="en-US" sz="1600" dirty="0"/>
          </a:p>
          <a:p>
            <a:pPr marL="0" indent="0">
              <a:buNone/>
            </a:pPr>
            <a:r>
              <a:rPr lang="en-US" sz="1600" dirty="0"/>
              <a:t>Early years: </a:t>
            </a:r>
          </a:p>
          <a:p>
            <a:pPr marL="0" indent="0">
              <a:buNone/>
            </a:pPr>
            <a:r>
              <a:rPr lang="en-US" sz="1600" dirty="0"/>
              <a:t>DFE Survey of Childcare and Early Years Providers 2018</a:t>
            </a:r>
          </a:p>
          <a:p>
            <a:pPr marL="0" indent="0">
              <a:buNone/>
            </a:pPr>
            <a:r>
              <a:rPr lang="en-US" sz="1600" dirty="0"/>
              <a:t>https://</a:t>
            </a:r>
            <a:r>
              <a:rPr lang="en-US" sz="1600" dirty="0" err="1"/>
              <a:t>assets.publishing.service.gov.uk</a:t>
            </a:r>
            <a:r>
              <a:rPr lang="en-US" sz="1600" dirty="0"/>
              <a:t>/government/uploads/system/uploads/</a:t>
            </a:r>
            <a:r>
              <a:rPr lang="en-US" sz="1600" dirty="0" err="1"/>
              <a:t>attachment_data</a:t>
            </a:r>
            <a:r>
              <a:rPr lang="en-US" sz="1600" dirty="0"/>
              <a:t>/file/795332/Frontier_-_SCEYP_2018_Finance_Report_v2.pdf See footnote on p29</a:t>
            </a:r>
          </a:p>
        </p:txBody>
      </p:sp>
      <p:sp>
        <p:nvSpPr>
          <p:cNvPr id="4" name="Slide Number Placeholder 3"/>
          <p:cNvSpPr>
            <a:spLocks noGrp="1"/>
          </p:cNvSpPr>
          <p:nvPr>
            <p:ph type="sldNum" sz="quarter" idx="5"/>
          </p:nvPr>
        </p:nvSpPr>
        <p:spPr/>
        <p:txBody>
          <a:bodyPr/>
          <a:lstStyle/>
          <a:p>
            <a:fld id="{FE5DF70E-2A74-5745-84B2-A17E5B866B34}" type="slidenum">
              <a:rPr lang="en-US" smtClean="0"/>
              <a:t>6</a:t>
            </a:fld>
            <a:endParaRPr lang="en-US"/>
          </a:p>
        </p:txBody>
      </p:sp>
    </p:spTree>
    <p:extLst>
      <p:ext uri="{BB962C8B-B14F-4D97-AF65-F5344CB8AC3E}">
        <p14:creationId xmlns:p14="http://schemas.microsoft.com/office/powerpoint/2010/main" val="944171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5DF70E-2A74-5745-84B2-A17E5B866B34}" type="slidenum">
              <a:rPr lang="en-US" smtClean="0"/>
              <a:t>16</a:t>
            </a:fld>
            <a:endParaRPr lang="en-US"/>
          </a:p>
        </p:txBody>
      </p:sp>
    </p:spTree>
    <p:extLst>
      <p:ext uri="{BB962C8B-B14F-4D97-AF65-F5344CB8AC3E}">
        <p14:creationId xmlns:p14="http://schemas.microsoft.com/office/powerpoint/2010/main" val="647970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CDF29-CB89-2444-865D-C9B8E9DB709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616297D1-CDAF-C94E-BA58-6A947051D7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674EA760-CC43-A348-9098-93959DB9A51A}"/>
              </a:ext>
            </a:extLst>
          </p:cNvPr>
          <p:cNvSpPr>
            <a:spLocks noGrp="1"/>
          </p:cNvSpPr>
          <p:nvPr>
            <p:ph type="dt" sz="half" idx="10"/>
          </p:nvPr>
        </p:nvSpPr>
        <p:spPr/>
        <p:txBody>
          <a:bodyPr/>
          <a:lstStyle/>
          <a:p>
            <a:fld id="{3BA764BE-0C06-1D42-8F78-1B70AC376F98}" type="datetimeFigureOut">
              <a:rPr lang="en-US" smtClean="0"/>
              <a:t>9/10/19</a:t>
            </a:fld>
            <a:endParaRPr lang="en-US"/>
          </a:p>
        </p:txBody>
      </p:sp>
      <p:sp>
        <p:nvSpPr>
          <p:cNvPr id="5" name="Footer Placeholder 4">
            <a:extLst>
              <a:ext uri="{FF2B5EF4-FFF2-40B4-BE49-F238E27FC236}">
                <a16:creationId xmlns:a16="http://schemas.microsoft.com/office/drawing/2014/main" id="{80178C73-7278-EA41-9C49-243BD17154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392752-D871-8E4E-BBA0-FF76CA01E7E8}"/>
              </a:ext>
            </a:extLst>
          </p:cNvPr>
          <p:cNvSpPr>
            <a:spLocks noGrp="1"/>
          </p:cNvSpPr>
          <p:nvPr>
            <p:ph type="sldNum" sz="quarter" idx="12"/>
          </p:nvPr>
        </p:nvSpPr>
        <p:spPr/>
        <p:txBody>
          <a:bodyPr/>
          <a:lstStyle/>
          <a:p>
            <a:fld id="{34F713C0-B881-3043-89AE-A2B508DBBCDF}" type="slidenum">
              <a:rPr lang="en-US" smtClean="0"/>
              <a:t>‹#›</a:t>
            </a:fld>
            <a:endParaRPr lang="en-US"/>
          </a:p>
        </p:txBody>
      </p:sp>
    </p:spTree>
    <p:extLst>
      <p:ext uri="{BB962C8B-B14F-4D97-AF65-F5344CB8AC3E}">
        <p14:creationId xmlns:p14="http://schemas.microsoft.com/office/powerpoint/2010/main" val="813141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F4EB7-34D4-3B42-8808-43EE9E8368F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E3904D4-C4FC-8A45-B342-ECCC3B9C22D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453D018-456C-E646-ACAB-28C5884F3144}"/>
              </a:ext>
            </a:extLst>
          </p:cNvPr>
          <p:cNvSpPr>
            <a:spLocks noGrp="1"/>
          </p:cNvSpPr>
          <p:nvPr>
            <p:ph type="dt" sz="half" idx="10"/>
          </p:nvPr>
        </p:nvSpPr>
        <p:spPr/>
        <p:txBody>
          <a:bodyPr/>
          <a:lstStyle/>
          <a:p>
            <a:fld id="{3BA764BE-0C06-1D42-8F78-1B70AC376F98}" type="datetimeFigureOut">
              <a:rPr lang="en-US" smtClean="0"/>
              <a:t>9/10/19</a:t>
            </a:fld>
            <a:endParaRPr lang="en-US"/>
          </a:p>
        </p:txBody>
      </p:sp>
      <p:sp>
        <p:nvSpPr>
          <p:cNvPr id="5" name="Footer Placeholder 4">
            <a:extLst>
              <a:ext uri="{FF2B5EF4-FFF2-40B4-BE49-F238E27FC236}">
                <a16:creationId xmlns:a16="http://schemas.microsoft.com/office/drawing/2014/main" id="{423052EE-B170-F943-81B1-BE9A2E05BA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8E4F60-59BD-1145-B8AE-CE4CE2D45C2C}"/>
              </a:ext>
            </a:extLst>
          </p:cNvPr>
          <p:cNvSpPr>
            <a:spLocks noGrp="1"/>
          </p:cNvSpPr>
          <p:nvPr>
            <p:ph type="sldNum" sz="quarter" idx="12"/>
          </p:nvPr>
        </p:nvSpPr>
        <p:spPr/>
        <p:txBody>
          <a:bodyPr/>
          <a:lstStyle/>
          <a:p>
            <a:fld id="{34F713C0-B881-3043-89AE-A2B508DBBCDF}" type="slidenum">
              <a:rPr lang="en-US" smtClean="0"/>
              <a:t>‹#›</a:t>
            </a:fld>
            <a:endParaRPr lang="en-US"/>
          </a:p>
        </p:txBody>
      </p:sp>
    </p:spTree>
    <p:extLst>
      <p:ext uri="{BB962C8B-B14F-4D97-AF65-F5344CB8AC3E}">
        <p14:creationId xmlns:p14="http://schemas.microsoft.com/office/powerpoint/2010/main" val="1863190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50484-79AB-1F42-95BB-99AB7145B82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6B97C37-1D14-5241-8820-3B471E3B6A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1C281D1-D24D-004D-95FC-A772AC36CDC4}"/>
              </a:ext>
            </a:extLst>
          </p:cNvPr>
          <p:cNvSpPr>
            <a:spLocks noGrp="1"/>
          </p:cNvSpPr>
          <p:nvPr>
            <p:ph type="dt" sz="half" idx="10"/>
          </p:nvPr>
        </p:nvSpPr>
        <p:spPr/>
        <p:txBody>
          <a:bodyPr/>
          <a:lstStyle/>
          <a:p>
            <a:fld id="{3BA764BE-0C06-1D42-8F78-1B70AC376F98}" type="datetimeFigureOut">
              <a:rPr lang="en-US" smtClean="0"/>
              <a:t>9/10/19</a:t>
            </a:fld>
            <a:endParaRPr lang="en-US"/>
          </a:p>
        </p:txBody>
      </p:sp>
      <p:sp>
        <p:nvSpPr>
          <p:cNvPr id="5" name="Footer Placeholder 4">
            <a:extLst>
              <a:ext uri="{FF2B5EF4-FFF2-40B4-BE49-F238E27FC236}">
                <a16:creationId xmlns:a16="http://schemas.microsoft.com/office/drawing/2014/main" id="{A22DCA30-0652-B84D-BF68-3F5217D13C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C17551-9EE7-4C45-BE7F-A7E5FF5CB8FB}"/>
              </a:ext>
            </a:extLst>
          </p:cNvPr>
          <p:cNvSpPr>
            <a:spLocks noGrp="1"/>
          </p:cNvSpPr>
          <p:nvPr>
            <p:ph type="sldNum" sz="quarter" idx="12"/>
          </p:nvPr>
        </p:nvSpPr>
        <p:spPr/>
        <p:txBody>
          <a:bodyPr/>
          <a:lstStyle/>
          <a:p>
            <a:fld id="{34F713C0-B881-3043-89AE-A2B508DBBCDF}" type="slidenum">
              <a:rPr lang="en-US" smtClean="0"/>
              <a:t>‹#›</a:t>
            </a:fld>
            <a:endParaRPr lang="en-US"/>
          </a:p>
        </p:txBody>
      </p:sp>
    </p:spTree>
    <p:extLst>
      <p:ext uri="{BB962C8B-B14F-4D97-AF65-F5344CB8AC3E}">
        <p14:creationId xmlns:p14="http://schemas.microsoft.com/office/powerpoint/2010/main" val="2104110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F70AA-8483-A94C-A861-A5863F19B5B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CB8CF28-75A5-A243-8CBD-4109048D764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A763F2F0-69AD-9148-B570-15E42405B77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1F0BF8B3-A5E5-524C-9575-2BD10CA83177}"/>
              </a:ext>
            </a:extLst>
          </p:cNvPr>
          <p:cNvSpPr>
            <a:spLocks noGrp="1"/>
          </p:cNvSpPr>
          <p:nvPr>
            <p:ph type="dt" sz="half" idx="10"/>
          </p:nvPr>
        </p:nvSpPr>
        <p:spPr/>
        <p:txBody>
          <a:bodyPr/>
          <a:lstStyle/>
          <a:p>
            <a:fld id="{3BA764BE-0C06-1D42-8F78-1B70AC376F98}" type="datetimeFigureOut">
              <a:rPr lang="en-US" smtClean="0"/>
              <a:t>9/10/19</a:t>
            </a:fld>
            <a:endParaRPr lang="en-US"/>
          </a:p>
        </p:txBody>
      </p:sp>
      <p:sp>
        <p:nvSpPr>
          <p:cNvPr id="6" name="Footer Placeholder 5">
            <a:extLst>
              <a:ext uri="{FF2B5EF4-FFF2-40B4-BE49-F238E27FC236}">
                <a16:creationId xmlns:a16="http://schemas.microsoft.com/office/drawing/2014/main" id="{86D8FD22-A607-EC44-A38C-59DA788124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948783-46A7-8B47-882F-A4010FEA37CD}"/>
              </a:ext>
            </a:extLst>
          </p:cNvPr>
          <p:cNvSpPr>
            <a:spLocks noGrp="1"/>
          </p:cNvSpPr>
          <p:nvPr>
            <p:ph type="sldNum" sz="quarter" idx="12"/>
          </p:nvPr>
        </p:nvSpPr>
        <p:spPr/>
        <p:txBody>
          <a:bodyPr/>
          <a:lstStyle/>
          <a:p>
            <a:fld id="{34F713C0-B881-3043-89AE-A2B508DBBCDF}" type="slidenum">
              <a:rPr lang="en-US" smtClean="0"/>
              <a:t>‹#›</a:t>
            </a:fld>
            <a:endParaRPr lang="en-US"/>
          </a:p>
        </p:txBody>
      </p:sp>
    </p:spTree>
    <p:extLst>
      <p:ext uri="{BB962C8B-B14F-4D97-AF65-F5344CB8AC3E}">
        <p14:creationId xmlns:p14="http://schemas.microsoft.com/office/powerpoint/2010/main" val="3542216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18217-6CC0-6C46-898B-11B6DDCF258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DD85381-1525-684B-B979-C0950CA29A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3C1EB32-AEBD-6D46-AFB5-B9AEB0B246B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80B217A6-2EAA-0E45-AC58-5CCFAA2AE6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0F060CB-489C-994D-8F3B-EE4E851BF2E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9B17FEF-51B2-0D42-A38E-9B7E777C7379}"/>
              </a:ext>
            </a:extLst>
          </p:cNvPr>
          <p:cNvSpPr>
            <a:spLocks noGrp="1"/>
          </p:cNvSpPr>
          <p:nvPr>
            <p:ph type="dt" sz="half" idx="10"/>
          </p:nvPr>
        </p:nvSpPr>
        <p:spPr/>
        <p:txBody>
          <a:bodyPr/>
          <a:lstStyle/>
          <a:p>
            <a:fld id="{3BA764BE-0C06-1D42-8F78-1B70AC376F98}" type="datetimeFigureOut">
              <a:rPr lang="en-US" smtClean="0"/>
              <a:t>9/10/19</a:t>
            </a:fld>
            <a:endParaRPr lang="en-US"/>
          </a:p>
        </p:txBody>
      </p:sp>
      <p:sp>
        <p:nvSpPr>
          <p:cNvPr id="8" name="Footer Placeholder 7">
            <a:extLst>
              <a:ext uri="{FF2B5EF4-FFF2-40B4-BE49-F238E27FC236}">
                <a16:creationId xmlns:a16="http://schemas.microsoft.com/office/drawing/2014/main" id="{8ECB2B32-6CBD-0743-9886-76E8785DEB8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2E9BB7-8F8D-F442-A24B-7AE43F02B7FF}"/>
              </a:ext>
            </a:extLst>
          </p:cNvPr>
          <p:cNvSpPr>
            <a:spLocks noGrp="1"/>
          </p:cNvSpPr>
          <p:nvPr>
            <p:ph type="sldNum" sz="quarter" idx="12"/>
          </p:nvPr>
        </p:nvSpPr>
        <p:spPr/>
        <p:txBody>
          <a:bodyPr/>
          <a:lstStyle/>
          <a:p>
            <a:fld id="{34F713C0-B881-3043-89AE-A2B508DBBCDF}" type="slidenum">
              <a:rPr lang="en-US" smtClean="0"/>
              <a:t>‹#›</a:t>
            </a:fld>
            <a:endParaRPr lang="en-US"/>
          </a:p>
        </p:txBody>
      </p:sp>
    </p:spTree>
    <p:extLst>
      <p:ext uri="{BB962C8B-B14F-4D97-AF65-F5344CB8AC3E}">
        <p14:creationId xmlns:p14="http://schemas.microsoft.com/office/powerpoint/2010/main" val="3716315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F78B7-742D-9441-9B8A-C3E04970F0A1}"/>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EE45907-16C7-D840-9935-BEB7DED131D9}"/>
              </a:ext>
            </a:extLst>
          </p:cNvPr>
          <p:cNvSpPr>
            <a:spLocks noGrp="1"/>
          </p:cNvSpPr>
          <p:nvPr>
            <p:ph type="dt" sz="half" idx="10"/>
          </p:nvPr>
        </p:nvSpPr>
        <p:spPr/>
        <p:txBody>
          <a:bodyPr/>
          <a:lstStyle/>
          <a:p>
            <a:fld id="{3BA764BE-0C06-1D42-8F78-1B70AC376F98}" type="datetimeFigureOut">
              <a:rPr lang="en-US" smtClean="0"/>
              <a:t>9/10/19</a:t>
            </a:fld>
            <a:endParaRPr lang="en-US"/>
          </a:p>
        </p:txBody>
      </p:sp>
      <p:sp>
        <p:nvSpPr>
          <p:cNvPr id="4" name="Footer Placeholder 3">
            <a:extLst>
              <a:ext uri="{FF2B5EF4-FFF2-40B4-BE49-F238E27FC236}">
                <a16:creationId xmlns:a16="http://schemas.microsoft.com/office/drawing/2014/main" id="{729FDDCE-8AA9-5A45-AF45-C53FE5C3019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95909F-B9AA-6441-8AF8-F98A438AE434}"/>
              </a:ext>
            </a:extLst>
          </p:cNvPr>
          <p:cNvSpPr>
            <a:spLocks noGrp="1"/>
          </p:cNvSpPr>
          <p:nvPr>
            <p:ph type="sldNum" sz="quarter" idx="12"/>
          </p:nvPr>
        </p:nvSpPr>
        <p:spPr/>
        <p:txBody>
          <a:bodyPr/>
          <a:lstStyle/>
          <a:p>
            <a:fld id="{34F713C0-B881-3043-89AE-A2B508DBBCDF}" type="slidenum">
              <a:rPr lang="en-US" smtClean="0"/>
              <a:t>‹#›</a:t>
            </a:fld>
            <a:endParaRPr lang="en-US"/>
          </a:p>
        </p:txBody>
      </p:sp>
    </p:spTree>
    <p:extLst>
      <p:ext uri="{BB962C8B-B14F-4D97-AF65-F5344CB8AC3E}">
        <p14:creationId xmlns:p14="http://schemas.microsoft.com/office/powerpoint/2010/main" val="2828175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25CDC5-7FE7-6C41-8720-07A0B781D422}"/>
              </a:ext>
            </a:extLst>
          </p:cNvPr>
          <p:cNvSpPr>
            <a:spLocks noGrp="1"/>
          </p:cNvSpPr>
          <p:nvPr>
            <p:ph type="dt" sz="half" idx="10"/>
          </p:nvPr>
        </p:nvSpPr>
        <p:spPr/>
        <p:txBody>
          <a:bodyPr/>
          <a:lstStyle/>
          <a:p>
            <a:fld id="{3BA764BE-0C06-1D42-8F78-1B70AC376F98}" type="datetimeFigureOut">
              <a:rPr lang="en-US" smtClean="0"/>
              <a:t>9/10/19</a:t>
            </a:fld>
            <a:endParaRPr lang="en-US"/>
          </a:p>
        </p:txBody>
      </p:sp>
      <p:sp>
        <p:nvSpPr>
          <p:cNvPr id="3" name="Footer Placeholder 2">
            <a:extLst>
              <a:ext uri="{FF2B5EF4-FFF2-40B4-BE49-F238E27FC236}">
                <a16:creationId xmlns:a16="http://schemas.microsoft.com/office/drawing/2014/main" id="{165AA67F-5990-A049-8193-BA83856D094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941302D-180F-4D46-8075-FE77A137C9CF}"/>
              </a:ext>
            </a:extLst>
          </p:cNvPr>
          <p:cNvSpPr>
            <a:spLocks noGrp="1"/>
          </p:cNvSpPr>
          <p:nvPr>
            <p:ph type="sldNum" sz="quarter" idx="12"/>
          </p:nvPr>
        </p:nvSpPr>
        <p:spPr/>
        <p:txBody>
          <a:bodyPr/>
          <a:lstStyle/>
          <a:p>
            <a:fld id="{34F713C0-B881-3043-89AE-A2B508DBBCDF}" type="slidenum">
              <a:rPr lang="en-US" smtClean="0"/>
              <a:t>‹#›</a:t>
            </a:fld>
            <a:endParaRPr lang="en-US"/>
          </a:p>
        </p:txBody>
      </p:sp>
    </p:spTree>
    <p:extLst>
      <p:ext uri="{BB962C8B-B14F-4D97-AF65-F5344CB8AC3E}">
        <p14:creationId xmlns:p14="http://schemas.microsoft.com/office/powerpoint/2010/main" val="775622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7BB74-1870-714D-9797-843E0A6B898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FEAB328-A6F7-174C-A42F-F85154D7CF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526012E-48FD-C940-9D17-26C19D1D59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A3A83BE-D058-2342-9D13-AE4D8065485E}"/>
              </a:ext>
            </a:extLst>
          </p:cNvPr>
          <p:cNvSpPr>
            <a:spLocks noGrp="1"/>
          </p:cNvSpPr>
          <p:nvPr>
            <p:ph type="dt" sz="half" idx="10"/>
          </p:nvPr>
        </p:nvSpPr>
        <p:spPr/>
        <p:txBody>
          <a:bodyPr/>
          <a:lstStyle/>
          <a:p>
            <a:fld id="{3BA764BE-0C06-1D42-8F78-1B70AC376F98}" type="datetimeFigureOut">
              <a:rPr lang="en-US" smtClean="0"/>
              <a:t>9/10/19</a:t>
            </a:fld>
            <a:endParaRPr lang="en-US"/>
          </a:p>
        </p:txBody>
      </p:sp>
      <p:sp>
        <p:nvSpPr>
          <p:cNvPr id="6" name="Footer Placeholder 5">
            <a:extLst>
              <a:ext uri="{FF2B5EF4-FFF2-40B4-BE49-F238E27FC236}">
                <a16:creationId xmlns:a16="http://schemas.microsoft.com/office/drawing/2014/main" id="{364FFCA1-3532-AE48-9C32-D337ED1835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A1486A-6315-5840-B6B8-F2AEA65122B7}"/>
              </a:ext>
            </a:extLst>
          </p:cNvPr>
          <p:cNvSpPr>
            <a:spLocks noGrp="1"/>
          </p:cNvSpPr>
          <p:nvPr>
            <p:ph type="sldNum" sz="quarter" idx="12"/>
          </p:nvPr>
        </p:nvSpPr>
        <p:spPr/>
        <p:txBody>
          <a:bodyPr/>
          <a:lstStyle/>
          <a:p>
            <a:fld id="{34F713C0-B881-3043-89AE-A2B508DBBCDF}" type="slidenum">
              <a:rPr lang="en-US" smtClean="0"/>
              <a:t>‹#›</a:t>
            </a:fld>
            <a:endParaRPr lang="en-US"/>
          </a:p>
        </p:txBody>
      </p:sp>
    </p:spTree>
    <p:extLst>
      <p:ext uri="{BB962C8B-B14F-4D97-AF65-F5344CB8AC3E}">
        <p14:creationId xmlns:p14="http://schemas.microsoft.com/office/powerpoint/2010/main" val="457240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97AE7-C28B-034D-96CF-0ACF0942E86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5B2D1528-6DEF-6A48-87E2-E8C694C07F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9E24550-CC56-844B-A1FF-669883DC23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30052D2-34A1-294C-A3BE-3B2334AEA379}"/>
              </a:ext>
            </a:extLst>
          </p:cNvPr>
          <p:cNvSpPr>
            <a:spLocks noGrp="1"/>
          </p:cNvSpPr>
          <p:nvPr>
            <p:ph type="dt" sz="half" idx="10"/>
          </p:nvPr>
        </p:nvSpPr>
        <p:spPr/>
        <p:txBody>
          <a:bodyPr/>
          <a:lstStyle/>
          <a:p>
            <a:fld id="{3BA764BE-0C06-1D42-8F78-1B70AC376F98}" type="datetimeFigureOut">
              <a:rPr lang="en-US" smtClean="0"/>
              <a:t>9/10/19</a:t>
            </a:fld>
            <a:endParaRPr lang="en-US"/>
          </a:p>
        </p:txBody>
      </p:sp>
      <p:sp>
        <p:nvSpPr>
          <p:cNvPr id="6" name="Footer Placeholder 5">
            <a:extLst>
              <a:ext uri="{FF2B5EF4-FFF2-40B4-BE49-F238E27FC236}">
                <a16:creationId xmlns:a16="http://schemas.microsoft.com/office/drawing/2014/main" id="{C6FA5716-6ED5-C64E-9B15-2F55ADD413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CFB8F8-B524-2644-B79B-8F97EA4FC6BF}"/>
              </a:ext>
            </a:extLst>
          </p:cNvPr>
          <p:cNvSpPr>
            <a:spLocks noGrp="1"/>
          </p:cNvSpPr>
          <p:nvPr>
            <p:ph type="sldNum" sz="quarter" idx="12"/>
          </p:nvPr>
        </p:nvSpPr>
        <p:spPr/>
        <p:txBody>
          <a:bodyPr/>
          <a:lstStyle/>
          <a:p>
            <a:fld id="{34F713C0-B881-3043-89AE-A2B508DBBCDF}" type="slidenum">
              <a:rPr lang="en-US" smtClean="0"/>
              <a:t>‹#›</a:t>
            </a:fld>
            <a:endParaRPr lang="en-US"/>
          </a:p>
        </p:txBody>
      </p:sp>
    </p:spTree>
    <p:extLst>
      <p:ext uri="{BB962C8B-B14F-4D97-AF65-F5344CB8AC3E}">
        <p14:creationId xmlns:p14="http://schemas.microsoft.com/office/powerpoint/2010/main" val="3539036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40374-4287-7A47-92BF-241BCE74364D}"/>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8EC13A5-A881-7148-B174-0EF8113CE1A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1F3ECF3-C1B1-5E47-9AEE-0D523254A373}"/>
              </a:ext>
            </a:extLst>
          </p:cNvPr>
          <p:cNvSpPr>
            <a:spLocks noGrp="1"/>
          </p:cNvSpPr>
          <p:nvPr>
            <p:ph type="dt" sz="half" idx="10"/>
          </p:nvPr>
        </p:nvSpPr>
        <p:spPr/>
        <p:txBody>
          <a:bodyPr/>
          <a:lstStyle/>
          <a:p>
            <a:fld id="{3BA764BE-0C06-1D42-8F78-1B70AC376F98}" type="datetimeFigureOut">
              <a:rPr lang="en-US" smtClean="0"/>
              <a:t>9/10/19</a:t>
            </a:fld>
            <a:endParaRPr lang="en-US"/>
          </a:p>
        </p:txBody>
      </p:sp>
      <p:sp>
        <p:nvSpPr>
          <p:cNvPr id="5" name="Footer Placeholder 4">
            <a:extLst>
              <a:ext uri="{FF2B5EF4-FFF2-40B4-BE49-F238E27FC236}">
                <a16:creationId xmlns:a16="http://schemas.microsoft.com/office/drawing/2014/main" id="{49952AF9-FCE3-AB4D-AC68-D7576C490B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11AD2C-4CC0-0C40-8EAC-950F386FF23D}"/>
              </a:ext>
            </a:extLst>
          </p:cNvPr>
          <p:cNvSpPr>
            <a:spLocks noGrp="1"/>
          </p:cNvSpPr>
          <p:nvPr>
            <p:ph type="sldNum" sz="quarter" idx="12"/>
          </p:nvPr>
        </p:nvSpPr>
        <p:spPr/>
        <p:txBody>
          <a:bodyPr/>
          <a:lstStyle/>
          <a:p>
            <a:fld id="{34F713C0-B881-3043-89AE-A2B508DBBCDF}" type="slidenum">
              <a:rPr lang="en-US" smtClean="0"/>
              <a:t>‹#›</a:t>
            </a:fld>
            <a:endParaRPr lang="en-US"/>
          </a:p>
        </p:txBody>
      </p:sp>
    </p:spTree>
    <p:extLst>
      <p:ext uri="{BB962C8B-B14F-4D97-AF65-F5344CB8AC3E}">
        <p14:creationId xmlns:p14="http://schemas.microsoft.com/office/powerpoint/2010/main" val="253919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9BA2AA-02E1-CF46-A3D2-7BD61259883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4C0B76E-E1B8-9F49-885C-E799B97E4E9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DFFE630-74E2-9343-9B28-D6FBBEA993ED}"/>
              </a:ext>
            </a:extLst>
          </p:cNvPr>
          <p:cNvSpPr>
            <a:spLocks noGrp="1"/>
          </p:cNvSpPr>
          <p:nvPr>
            <p:ph type="dt" sz="half" idx="10"/>
          </p:nvPr>
        </p:nvSpPr>
        <p:spPr/>
        <p:txBody>
          <a:bodyPr/>
          <a:lstStyle/>
          <a:p>
            <a:fld id="{3BA764BE-0C06-1D42-8F78-1B70AC376F98}" type="datetimeFigureOut">
              <a:rPr lang="en-US" smtClean="0"/>
              <a:t>9/10/19</a:t>
            </a:fld>
            <a:endParaRPr lang="en-US"/>
          </a:p>
        </p:txBody>
      </p:sp>
      <p:sp>
        <p:nvSpPr>
          <p:cNvPr id="5" name="Footer Placeholder 4">
            <a:extLst>
              <a:ext uri="{FF2B5EF4-FFF2-40B4-BE49-F238E27FC236}">
                <a16:creationId xmlns:a16="http://schemas.microsoft.com/office/drawing/2014/main" id="{4A091A44-0532-2542-83D3-EDFD6B2AE7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054BDF-0E49-AC4B-8279-5C6DC0B6B793}"/>
              </a:ext>
            </a:extLst>
          </p:cNvPr>
          <p:cNvSpPr>
            <a:spLocks noGrp="1"/>
          </p:cNvSpPr>
          <p:nvPr>
            <p:ph type="sldNum" sz="quarter" idx="12"/>
          </p:nvPr>
        </p:nvSpPr>
        <p:spPr/>
        <p:txBody>
          <a:bodyPr/>
          <a:lstStyle/>
          <a:p>
            <a:fld id="{34F713C0-B881-3043-89AE-A2B508DBBCDF}" type="slidenum">
              <a:rPr lang="en-US" smtClean="0"/>
              <a:t>‹#›</a:t>
            </a:fld>
            <a:endParaRPr lang="en-US"/>
          </a:p>
        </p:txBody>
      </p:sp>
    </p:spTree>
    <p:extLst>
      <p:ext uri="{BB962C8B-B14F-4D97-AF65-F5344CB8AC3E}">
        <p14:creationId xmlns:p14="http://schemas.microsoft.com/office/powerpoint/2010/main" val="1374287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FDCEF0-D916-C544-ABC6-276EBECC8E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590221D-3B6F-DA48-88D1-AAAC7ABBE0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C558538-80B7-A343-ADD4-229600F4DA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A764BE-0C06-1D42-8F78-1B70AC376F98}" type="datetimeFigureOut">
              <a:rPr lang="en-US" smtClean="0"/>
              <a:t>9/10/19</a:t>
            </a:fld>
            <a:endParaRPr lang="en-US"/>
          </a:p>
        </p:txBody>
      </p:sp>
      <p:sp>
        <p:nvSpPr>
          <p:cNvPr id="5" name="Footer Placeholder 4">
            <a:extLst>
              <a:ext uri="{FF2B5EF4-FFF2-40B4-BE49-F238E27FC236}">
                <a16:creationId xmlns:a16="http://schemas.microsoft.com/office/drawing/2014/main" id="{6418CDBA-7D69-454B-9D56-B260F69E23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F8ECCBC-A4F1-C74E-9936-B239B61FD0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F713C0-B881-3043-89AE-A2B508DBBCDF}" type="slidenum">
              <a:rPr lang="en-US" smtClean="0"/>
              <a:t>‹#›</a:t>
            </a:fld>
            <a:endParaRPr lang="en-US"/>
          </a:p>
        </p:txBody>
      </p:sp>
    </p:spTree>
    <p:extLst>
      <p:ext uri="{BB962C8B-B14F-4D97-AF65-F5344CB8AC3E}">
        <p14:creationId xmlns:p14="http://schemas.microsoft.com/office/powerpoint/2010/main" val="7029431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videoseries?list=PLW8kFrw2tkYEM1dQaTgqERP75tZX3moZ-"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png"/><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60F95A-4BD9-1F47-81E2-08890F6C8B33}"/>
              </a:ext>
            </a:extLst>
          </p:cNvPr>
          <p:cNvPicPr>
            <a:picLocks noChangeAspect="1"/>
          </p:cNvPicPr>
          <p:nvPr/>
        </p:nvPicPr>
        <p:blipFill rotWithShape="1">
          <a:blip r:embed="rId2"/>
          <a:srcRect/>
          <a:stretch/>
        </p:blipFill>
        <p:spPr>
          <a:xfrm>
            <a:off x="20" y="10"/>
            <a:ext cx="12191980" cy="6857990"/>
          </a:xfrm>
          <a:prstGeom prst="rect">
            <a:avLst/>
          </a:prstGeom>
        </p:spPr>
      </p:pic>
    </p:spTree>
    <p:extLst>
      <p:ext uri="{BB962C8B-B14F-4D97-AF65-F5344CB8AC3E}">
        <p14:creationId xmlns:p14="http://schemas.microsoft.com/office/powerpoint/2010/main" val="2527483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1C86D-2A63-4844-B57C-15A797AB8A9C}"/>
              </a:ext>
            </a:extLst>
          </p:cNvPr>
          <p:cNvSpPr>
            <a:spLocks noGrp="1"/>
          </p:cNvSpPr>
          <p:nvPr>
            <p:ph type="title"/>
          </p:nvPr>
        </p:nvSpPr>
        <p:spPr/>
        <p:txBody>
          <a:bodyPr/>
          <a:lstStyle/>
          <a:p>
            <a:r>
              <a:rPr lang="en-US" dirty="0"/>
              <a:t>The important bits</a:t>
            </a:r>
          </a:p>
        </p:txBody>
      </p:sp>
      <p:sp>
        <p:nvSpPr>
          <p:cNvPr id="3" name="Content Placeholder 2">
            <a:extLst>
              <a:ext uri="{FF2B5EF4-FFF2-40B4-BE49-F238E27FC236}">
                <a16:creationId xmlns:a16="http://schemas.microsoft.com/office/drawing/2014/main" id="{52B740D3-933C-034C-AD5F-079F52B041D1}"/>
              </a:ext>
            </a:extLst>
          </p:cNvPr>
          <p:cNvSpPr>
            <a:spLocks noGrp="1"/>
          </p:cNvSpPr>
          <p:nvPr>
            <p:ph idx="1"/>
          </p:nvPr>
        </p:nvSpPr>
        <p:spPr/>
        <p:txBody>
          <a:bodyPr>
            <a:normAutofit fontScale="92500" lnSpcReduction="10000"/>
          </a:bodyPr>
          <a:lstStyle/>
          <a:p>
            <a:pPr marL="0" indent="0">
              <a:buNone/>
            </a:pPr>
            <a:r>
              <a:rPr lang="en-US" dirty="0"/>
              <a:t>Toilets: </a:t>
            </a:r>
          </a:p>
          <a:p>
            <a:r>
              <a:rPr lang="en-US" dirty="0"/>
              <a:t>Basement	-    Including Disabled and Baby Changing Facilities</a:t>
            </a:r>
          </a:p>
          <a:p>
            <a:r>
              <a:rPr lang="en-US" dirty="0"/>
              <a:t>2nd Floor	-    Ladies adjacent to the staircase/fire exit</a:t>
            </a:r>
          </a:p>
          <a:p>
            <a:r>
              <a:rPr lang="en-US" dirty="0"/>
              <a:t>3rd Floor	-    Men’s adjacent to the staircase/fire exit</a:t>
            </a:r>
          </a:p>
          <a:p>
            <a:r>
              <a:rPr lang="en-US" dirty="0"/>
              <a:t>Disabled next to Hill room</a:t>
            </a:r>
          </a:p>
          <a:p>
            <a:endParaRPr lang="en-US" dirty="0"/>
          </a:p>
          <a:p>
            <a:pPr marL="0" indent="0">
              <a:buNone/>
            </a:pPr>
            <a:r>
              <a:rPr lang="en-US" dirty="0"/>
              <a:t>The main staircase runs from the basement, past the Ground Floor to the 1st Floor. To continue on to the 3rd floor, follow the corridor past the hall, and then past the lift. Go through fire door by the lift and then sharp right to go through a second fire door, which will bring you onto a staircase/fire exit. This staircase will take you to the 3rd floor.</a:t>
            </a:r>
          </a:p>
          <a:p>
            <a:endParaRPr lang="en-US" dirty="0"/>
          </a:p>
          <a:p>
            <a:endParaRPr lang="en-US" dirty="0"/>
          </a:p>
        </p:txBody>
      </p:sp>
    </p:spTree>
    <p:extLst>
      <p:ext uri="{BB962C8B-B14F-4D97-AF65-F5344CB8AC3E}">
        <p14:creationId xmlns:p14="http://schemas.microsoft.com/office/powerpoint/2010/main" val="1512865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7975A-C8FA-6545-A7E1-9CA5B777C818}"/>
              </a:ext>
            </a:extLst>
          </p:cNvPr>
          <p:cNvSpPr>
            <a:spLocks noGrp="1"/>
          </p:cNvSpPr>
          <p:nvPr>
            <p:ph type="title"/>
          </p:nvPr>
        </p:nvSpPr>
        <p:spPr/>
        <p:txBody>
          <a:bodyPr/>
          <a:lstStyle/>
          <a:p>
            <a:r>
              <a:rPr lang="en-US" dirty="0"/>
              <a:t>The important bits</a:t>
            </a:r>
          </a:p>
        </p:txBody>
      </p:sp>
      <p:sp>
        <p:nvSpPr>
          <p:cNvPr id="3" name="Content Placeholder 2">
            <a:extLst>
              <a:ext uri="{FF2B5EF4-FFF2-40B4-BE49-F238E27FC236}">
                <a16:creationId xmlns:a16="http://schemas.microsoft.com/office/drawing/2014/main" id="{8A8E726D-9040-1942-A56C-3DC963EE6524}"/>
              </a:ext>
            </a:extLst>
          </p:cNvPr>
          <p:cNvSpPr>
            <a:spLocks noGrp="1"/>
          </p:cNvSpPr>
          <p:nvPr>
            <p:ph idx="1"/>
          </p:nvPr>
        </p:nvSpPr>
        <p:spPr/>
        <p:txBody>
          <a:bodyPr>
            <a:normAutofit fontScale="77500" lnSpcReduction="20000"/>
          </a:bodyPr>
          <a:lstStyle/>
          <a:p>
            <a:r>
              <a:rPr lang="en-US" dirty="0"/>
              <a:t>The fire alarm is a continuous ringing bell. It is directly linked to the Fire Service.  </a:t>
            </a:r>
            <a:r>
              <a:rPr lang="en-US" b="1" dirty="0"/>
              <a:t>If you hear it ring </a:t>
            </a:r>
            <a:r>
              <a:rPr lang="en-US" dirty="0"/>
              <a:t>it is a real emergency and you should follow the following instructions.</a:t>
            </a:r>
            <a:endParaRPr lang="en-GB" dirty="0"/>
          </a:p>
          <a:p>
            <a:r>
              <a:rPr lang="en-US" dirty="0"/>
              <a:t>If you discover a fire, please operate the nearest red fire alarm point immediately. The alarm points are located in every meeting room and corridor, and on every staircase. </a:t>
            </a:r>
            <a:endParaRPr lang="en-GB" dirty="0"/>
          </a:p>
          <a:p>
            <a:r>
              <a:rPr lang="en-US" b="1" dirty="0"/>
              <a:t>Please leave the building using the nearest fire escape route</a:t>
            </a:r>
            <a:r>
              <a:rPr lang="en-US" dirty="0"/>
              <a:t>, as indicated by the green emergency exit signs.  </a:t>
            </a:r>
            <a:endParaRPr lang="en-GB" dirty="0"/>
          </a:p>
          <a:p>
            <a:endParaRPr lang="en-GB" b="1" dirty="0"/>
          </a:p>
          <a:p>
            <a:pPr marL="0" indent="0">
              <a:buNone/>
            </a:pPr>
            <a:r>
              <a:rPr lang="en-GB" dirty="0"/>
              <a:t>Workshop people: to have furniture moved etc, call </a:t>
            </a:r>
            <a:r>
              <a:rPr lang="en-GB" b="1" dirty="0"/>
              <a:t>2020</a:t>
            </a:r>
          </a:p>
          <a:p>
            <a:pPr marL="0" indent="0">
              <a:buNone/>
            </a:pPr>
            <a:endParaRPr lang="en-GB" dirty="0"/>
          </a:p>
          <a:p>
            <a:pPr marL="0" indent="0">
              <a:buNone/>
            </a:pPr>
            <a:r>
              <a:rPr lang="en-GB" sz="4100" dirty="0"/>
              <a:t>SSID: </a:t>
            </a:r>
            <a:r>
              <a:rPr lang="en-GB" sz="4100" dirty="0" err="1"/>
              <a:t>AbbeyConference</a:t>
            </a:r>
            <a:endParaRPr lang="en-GB" sz="4100" dirty="0"/>
          </a:p>
          <a:p>
            <a:pPr marL="0" indent="0">
              <a:buNone/>
            </a:pPr>
            <a:r>
              <a:rPr lang="en-GB" sz="4100" dirty="0"/>
              <a:t>Password: Abb3yc0nf1234$</a:t>
            </a:r>
          </a:p>
          <a:p>
            <a:pPr marL="0" indent="0">
              <a:buNone/>
            </a:pPr>
            <a:r>
              <a:rPr lang="en-GB" sz="4100" dirty="0"/>
              <a:t>Hashtag: #MITEY2019</a:t>
            </a:r>
          </a:p>
          <a:p>
            <a:endParaRPr lang="en-US" dirty="0"/>
          </a:p>
        </p:txBody>
      </p:sp>
    </p:spTree>
    <p:extLst>
      <p:ext uri="{BB962C8B-B14F-4D97-AF65-F5344CB8AC3E}">
        <p14:creationId xmlns:p14="http://schemas.microsoft.com/office/powerpoint/2010/main" val="3102737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151006-8DCC-804E-9C83-E7F1A457E0DE}"/>
              </a:ext>
            </a:extLst>
          </p:cNvPr>
          <p:cNvPicPr>
            <a:picLocks noChangeAspect="1"/>
          </p:cNvPicPr>
          <p:nvPr/>
        </p:nvPicPr>
        <p:blipFill>
          <a:blip r:embed="rId2"/>
          <a:stretch>
            <a:fillRect/>
          </a:stretch>
        </p:blipFill>
        <p:spPr>
          <a:xfrm>
            <a:off x="2921000" y="254000"/>
            <a:ext cx="6350000" cy="6350000"/>
          </a:xfrm>
          <a:prstGeom prst="rect">
            <a:avLst/>
          </a:prstGeom>
          <a:ln w="19050">
            <a:solidFill>
              <a:schemeClr val="accent1"/>
            </a:solidFill>
          </a:ln>
        </p:spPr>
      </p:pic>
    </p:spTree>
    <p:extLst>
      <p:ext uri="{BB962C8B-B14F-4D97-AF65-F5344CB8AC3E}">
        <p14:creationId xmlns:p14="http://schemas.microsoft.com/office/powerpoint/2010/main" val="4138519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6939513-6446-6342-B62D-2B7C04BDCAAB}"/>
              </a:ext>
            </a:extLst>
          </p:cNvPr>
          <p:cNvSpPr>
            <a:spLocks noGrp="1"/>
          </p:cNvSpPr>
          <p:nvPr>
            <p:ph idx="1"/>
          </p:nvPr>
        </p:nvSpPr>
        <p:spPr/>
        <p:txBody>
          <a:bodyPr>
            <a:normAutofit/>
          </a:bodyPr>
          <a:lstStyle/>
          <a:p>
            <a:pPr marL="0" indent="0" algn="ctr">
              <a:buNone/>
            </a:pPr>
            <a:r>
              <a:rPr lang="en-US" sz="7200" dirty="0"/>
              <a:t>1998: 2%</a:t>
            </a:r>
          </a:p>
          <a:p>
            <a:pPr marL="0" indent="0" algn="ctr">
              <a:buNone/>
            </a:pPr>
            <a:r>
              <a:rPr lang="en-US" sz="7200" dirty="0"/>
              <a:t>2008: 2%</a:t>
            </a:r>
          </a:p>
          <a:p>
            <a:pPr marL="0" indent="0" algn="ctr">
              <a:buNone/>
            </a:pPr>
            <a:r>
              <a:rPr lang="en-US" sz="7200" dirty="0"/>
              <a:t>2018: 3%</a:t>
            </a:r>
          </a:p>
        </p:txBody>
      </p:sp>
    </p:spTree>
    <p:extLst>
      <p:ext uri="{BB962C8B-B14F-4D97-AF65-F5344CB8AC3E}">
        <p14:creationId xmlns:p14="http://schemas.microsoft.com/office/powerpoint/2010/main" val="2187922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3E4D3D3E-D559-3B4F-9443-17C22FD57932}"/>
              </a:ext>
            </a:extLst>
          </p:cNvPr>
          <p:cNvGraphicFramePr/>
          <p:nvPr>
            <p:extLst>
              <p:ext uri="{D42A27DB-BD31-4B8C-83A1-F6EECF244321}">
                <p14:modId xmlns:p14="http://schemas.microsoft.com/office/powerpoint/2010/main" val="3761994397"/>
              </p:ext>
            </p:extLst>
          </p:nvPr>
        </p:nvGraphicFramePr>
        <p:xfrm>
          <a:off x="1305339" y="749309"/>
          <a:ext cx="9581322" cy="4503797"/>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5955AA56-0BAD-DC43-BE96-96B149241284}"/>
              </a:ext>
            </a:extLst>
          </p:cNvPr>
          <p:cNvSpPr txBox="1"/>
          <p:nvPr/>
        </p:nvSpPr>
        <p:spPr>
          <a:xfrm>
            <a:off x="1305339" y="5424407"/>
            <a:ext cx="9581322" cy="246221"/>
          </a:xfrm>
          <a:prstGeom prst="rect">
            <a:avLst/>
          </a:prstGeom>
          <a:noFill/>
        </p:spPr>
        <p:txBody>
          <a:bodyPr wrap="square" rtlCol="0">
            <a:spAutoFit/>
          </a:bodyPr>
          <a:lstStyle/>
          <a:p>
            <a:endParaRPr lang="en-US" sz="1000" dirty="0"/>
          </a:p>
        </p:txBody>
      </p:sp>
    </p:spTree>
    <p:extLst>
      <p:ext uri="{BB962C8B-B14F-4D97-AF65-F5344CB8AC3E}">
        <p14:creationId xmlns:p14="http://schemas.microsoft.com/office/powerpoint/2010/main" val="2268072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FD123-146B-4546-A719-D4CB317DEFCA}"/>
              </a:ext>
            </a:extLst>
          </p:cNvPr>
          <p:cNvSpPr>
            <a:spLocks noGrp="1"/>
          </p:cNvSpPr>
          <p:nvPr>
            <p:ph type="title"/>
          </p:nvPr>
        </p:nvSpPr>
        <p:spPr/>
        <p:txBody>
          <a:bodyPr/>
          <a:lstStyle/>
          <a:p>
            <a:r>
              <a:rPr lang="en-US" dirty="0"/>
              <a:t>The bigger picture</a:t>
            </a:r>
          </a:p>
        </p:txBody>
      </p:sp>
      <p:sp>
        <p:nvSpPr>
          <p:cNvPr id="3" name="Content Placeholder 2">
            <a:extLst>
              <a:ext uri="{FF2B5EF4-FFF2-40B4-BE49-F238E27FC236}">
                <a16:creationId xmlns:a16="http://schemas.microsoft.com/office/drawing/2014/main" id="{DD9DBA53-66DE-2D45-A372-7583CAD17B36}"/>
              </a:ext>
            </a:extLst>
          </p:cNvPr>
          <p:cNvSpPr>
            <a:spLocks noGrp="1"/>
          </p:cNvSpPr>
          <p:nvPr>
            <p:ph idx="1"/>
          </p:nvPr>
        </p:nvSpPr>
        <p:spPr/>
        <p:txBody>
          <a:bodyPr/>
          <a:lstStyle/>
          <a:p>
            <a:pPr marL="0" indent="0">
              <a:buNone/>
            </a:pPr>
            <a:r>
              <a:rPr lang="en-US" sz="2600" dirty="0"/>
              <a:t>Many countries, including Germany, France and the UK, face a shortage of skilled staff in Early Childhood Education and Care. Children’s participation in ECEC is growing in almost all OECD countries but the supply of highly skilled and highly qualified workers is struggling to keep up. </a:t>
            </a:r>
          </a:p>
          <a:p>
            <a:r>
              <a:rPr lang="en-US" sz="2600" dirty="0"/>
              <a:t>Factors in this gap include:</a:t>
            </a:r>
          </a:p>
          <a:p>
            <a:pPr lvl="1"/>
            <a:r>
              <a:rPr lang="en-US" sz="2600" dirty="0"/>
              <a:t>Ageing workforce</a:t>
            </a:r>
          </a:p>
          <a:p>
            <a:pPr lvl="1"/>
            <a:r>
              <a:rPr lang="en-US" sz="2600" dirty="0"/>
              <a:t>Lack of skilled/qualified new entrants</a:t>
            </a:r>
          </a:p>
          <a:p>
            <a:pPr lvl="1"/>
            <a:r>
              <a:rPr lang="en-US" sz="2600" dirty="0"/>
              <a:t>High turnover/poor retention</a:t>
            </a:r>
          </a:p>
          <a:p>
            <a:pPr lvl="1"/>
            <a:r>
              <a:rPr lang="en-US" sz="2600" dirty="0">
                <a:solidFill>
                  <a:srgbClr val="FF0000"/>
                </a:solidFill>
              </a:rPr>
              <a:t>Overwhelmingly female workforce</a:t>
            </a:r>
          </a:p>
          <a:p>
            <a:pPr marL="0" indent="0">
              <a:buNone/>
            </a:pPr>
            <a:r>
              <a:rPr lang="en-US" sz="2600" dirty="0"/>
              <a:t>(Source: OECD 2019)</a:t>
            </a:r>
          </a:p>
          <a:p>
            <a:endParaRPr lang="en-US" dirty="0"/>
          </a:p>
        </p:txBody>
      </p:sp>
    </p:spTree>
    <p:extLst>
      <p:ext uri="{BB962C8B-B14F-4D97-AF65-F5344CB8AC3E}">
        <p14:creationId xmlns:p14="http://schemas.microsoft.com/office/powerpoint/2010/main" val="3578857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4B3A9-D5E0-D449-A7EB-DEE096A72F05}"/>
              </a:ext>
            </a:extLst>
          </p:cNvPr>
          <p:cNvSpPr>
            <a:spLocks noGrp="1"/>
          </p:cNvSpPr>
          <p:nvPr>
            <p:ph type="title"/>
          </p:nvPr>
        </p:nvSpPr>
        <p:spPr/>
        <p:txBody>
          <a:bodyPr vert="horz" lIns="91440" tIns="45720" rIns="91440" bIns="45720" rtlCol="0">
            <a:normAutofit/>
          </a:bodyPr>
          <a:lstStyle/>
          <a:p>
            <a:r>
              <a:rPr lang="en-US" dirty="0"/>
              <a:t>And why it matters…</a:t>
            </a:r>
          </a:p>
        </p:txBody>
      </p:sp>
      <p:graphicFrame>
        <p:nvGraphicFramePr>
          <p:cNvPr id="19" name="TextBox 7">
            <a:extLst>
              <a:ext uri="{FF2B5EF4-FFF2-40B4-BE49-F238E27FC236}">
                <a16:creationId xmlns:a16="http://schemas.microsoft.com/office/drawing/2014/main" id="{03D1A66B-482E-4074-85DD-7D5BFB9D33B9}"/>
              </a:ext>
            </a:extLst>
          </p:cNvPr>
          <p:cNvGraphicFramePr/>
          <p:nvPr>
            <p:extLst>
              <p:ext uri="{D42A27DB-BD31-4B8C-83A1-F6EECF244321}">
                <p14:modId xmlns:p14="http://schemas.microsoft.com/office/powerpoint/2010/main" val="391615691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70287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26474-630D-D947-99EB-CB5033232C4F}"/>
              </a:ext>
            </a:extLst>
          </p:cNvPr>
          <p:cNvSpPr>
            <a:spLocks noGrp="1"/>
          </p:cNvSpPr>
          <p:nvPr>
            <p:ph type="title"/>
          </p:nvPr>
        </p:nvSpPr>
        <p:spPr/>
        <p:txBody>
          <a:bodyPr/>
          <a:lstStyle/>
          <a:p>
            <a:r>
              <a:rPr lang="en-US" dirty="0"/>
              <a:t>Why MITEY?</a:t>
            </a:r>
          </a:p>
        </p:txBody>
      </p:sp>
      <p:pic>
        <p:nvPicPr>
          <p:cNvPr id="4" name="Content Placeholder 4">
            <a:extLst>
              <a:ext uri="{FF2B5EF4-FFF2-40B4-BE49-F238E27FC236}">
                <a16:creationId xmlns:a16="http://schemas.microsoft.com/office/drawing/2014/main" id="{1EBB74B8-9584-DA41-8CCC-CC0E848533F4}"/>
              </a:ext>
            </a:extLst>
          </p:cNvPr>
          <p:cNvPicPr>
            <a:picLocks noGrp="1" noChangeAspect="1"/>
          </p:cNvPicPr>
          <p:nvPr>
            <p:ph idx="1"/>
          </p:nvPr>
        </p:nvPicPr>
        <p:blipFill>
          <a:blip r:embed="rId2"/>
          <a:stretch>
            <a:fillRect/>
          </a:stretch>
        </p:blipFill>
        <p:spPr>
          <a:xfrm>
            <a:off x="3195108" y="1825625"/>
            <a:ext cx="5801784" cy="4351338"/>
          </a:xfrm>
        </p:spPr>
      </p:pic>
    </p:spTree>
    <p:extLst>
      <p:ext uri="{BB962C8B-B14F-4D97-AF65-F5344CB8AC3E}">
        <p14:creationId xmlns:p14="http://schemas.microsoft.com/office/powerpoint/2010/main" val="19320035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675BDD1F-5A8F-403B-862B-0D112139C147}"/>
              </a:ext>
            </a:extLst>
          </p:cNvPr>
          <p:cNvGraphicFramePr>
            <a:graphicFrameLocks noGrp="1"/>
          </p:cNvGraphicFramePr>
          <p:nvPr>
            <p:ph idx="1"/>
            <p:extLst>
              <p:ext uri="{D42A27DB-BD31-4B8C-83A1-F6EECF244321}">
                <p14:modId xmlns:p14="http://schemas.microsoft.com/office/powerpoint/2010/main" val="1519767893"/>
              </p:ext>
            </p:extLst>
          </p:nvPr>
        </p:nvGraphicFramePr>
        <p:xfrm>
          <a:off x="838200" y="669471"/>
          <a:ext cx="10515600" cy="55074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94042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641E5-3D66-D14B-9E49-8A9C03F77DAB}"/>
              </a:ext>
            </a:extLst>
          </p:cNvPr>
          <p:cNvSpPr>
            <a:spLocks noGrp="1"/>
          </p:cNvSpPr>
          <p:nvPr>
            <p:ph type="title"/>
          </p:nvPr>
        </p:nvSpPr>
        <p:spPr/>
        <p:txBody>
          <a:bodyPr>
            <a:normAutofit/>
          </a:bodyPr>
          <a:lstStyle/>
          <a:p>
            <a:r>
              <a:rPr lang="en-US" sz="3200" dirty="0"/>
              <a:t>We have no budget for publicity but we are doing our best </a:t>
            </a:r>
            <a:br>
              <a:rPr lang="en-US" sz="3200" dirty="0"/>
            </a:br>
            <a:r>
              <a:rPr lang="en-US" sz="3200" dirty="0"/>
              <a:t>to get positive messages out to the media</a:t>
            </a:r>
          </a:p>
        </p:txBody>
      </p:sp>
      <p:pic>
        <p:nvPicPr>
          <p:cNvPr id="4" name="Online Media 3" descr="Government wants more men to go into childcare | 5 News">
            <a:hlinkClick r:id="" action="ppaction://media"/>
            <a:extLst>
              <a:ext uri="{FF2B5EF4-FFF2-40B4-BE49-F238E27FC236}">
                <a16:creationId xmlns:a16="http://schemas.microsoft.com/office/drawing/2014/main" id="{6BFD6DCC-4FFC-784C-AE6D-5529DA00217A}"/>
              </a:ext>
            </a:extLst>
          </p:cNvPr>
          <p:cNvPicPr>
            <a:picLocks noGrp="1" noRot="1" noChangeAspect="1"/>
          </p:cNvPicPr>
          <p:nvPr>
            <p:ph idx="1"/>
            <a:videoFile r:link="rId1"/>
          </p:nvPr>
        </p:nvPicPr>
        <p:blipFill>
          <a:blip r:embed="rId3"/>
          <a:stretch>
            <a:fillRect/>
          </a:stretch>
        </p:blipFill>
        <p:spPr>
          <a:xfrm>
            <a:off x="3048000" y="2287588"/>
            <a:ext cx="6096000" cy="3429000"/>
          </a:xfrm>
          <a:prstGeom prst="rect">
            <a:avLst/>
          </a:prstGeom>
        </p:spPr>
      </p:pic>
    </p:spTree>
    <p:extLst>
      <p:ext uri="{BB962C8B-B14F-4D97-AF65-F5344CB8AC3E}">
        <p14:creationId xmlns:p14="http://schemas.microsoft.com/office/powerpoint/2010/main" val="2446599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82790-93B4-3249-9A8B-D9657F964615}"/>
              </a:ext>
            </a:extLst>
          </p:cNvPr>
          <p:cNvSpPr>
            <a:spLocks noGrp="1"/>
          </p:cNvSpPr>
          <p:nvPr>
            <p:ph type="title"/>
          </p:nvPr>
        </p:nvSpPr>
        <p:spPr>
          <a:xfrm>
            <a:off x="642996" y="4738725"/>
            <a:ext cx="10906008" cy="1496114"/>
          </a:xfrm>
          <a:noFill/>
        </p:spPr>
        <p:txBody>
          <a:bodyPr vert="horz" lIns="91440" tIns="45720" rIns="91440" bIns="45720" rtlCol="0" anchor="b">
            <a:noAutofit/>
          </a:bodyPr>
          <a:lstStyle/>
          <a:p>
            <a:pPr algn="ctr"/>
            <a:br>
              <a:rPr lang="en-US" sz="4800" dirty="0"/>
            </a:br>
            <a:r>
              <a:rPr lang="en-US" dirty="0"/>
              <a:t>We are building a community for </a:t>
            </a:r>
            <a:br>
              <a:rPr lang="en-US" dirty="0"/>
            </a:br>
            <a:r>
              <a:rPr lang="en-US" dirty="0"/>
              <a:t>MITEY men – and gender diversity advocates</a:t>
            </a:r>
          </a:p>
        </p:txBody>
      </p:sp>
      <p:pic>
        <p:nvPicPr>
          <p:cNvPr id="5" name="Content Placeholder 4">
            <a:extLst>
              <a:ext uri="{FF2B5EF4-FFF2-40B4-BE49-F238E27FC236}">
                <a16:creationId xmlns:a16="http://schemas.microsoft.com/office/drawing/2014/main" id="{0FDCFB8C-0660-014F-AD47-15BE7E87AB38}"/>
              </a:ext>
            </a:extLst>
          </p:cNvPr>
          <p:cNvPicPr>
            <a:picLocks noGrp="1" noChangeAspect="1"/>
          </p:cNvPicPr>
          <p:nvPr>
            <p:ph idx="1"/>
          </p:nvPr>
        </p:nvPicPr>
        <p:blipFill rotWithShape="1">
          <a:blip r:embed="rId2"/>
          <a:srcRect r="-2" b="22307"/>
          <a:stretch/>
        </p:blipFill>
        <p:spPr>
          <a:xfrm>
            <a:off x="4332788" y="537545"/>
            <a:ext cx="3526424" cy="3652972"/>
          </a:xfrm>
          <a:prstGeom prst="rect">
            <a:avLst/>
          </a:prstGeom>
        </p:spPr>
      </p:pic>
      <p:pic>
        <p:nvPicPr>
          <p:cNvPr id="9" name="Picture 8">
            <a:extLst>
              <a:ext uri="{FF2B5EF4-FFF2-40B4-BE49-F238E27FC236}">
                <a16:creationId xmlns:a16="http://schemas.microsoft.com/office/drawing/2014/main" id="{33586F9A-37E3-F048-9A45-C1500306610D}"/>
              </a:ext>
            </a:extLst>
          </p:cNvPr>
          <p:cNvPicPr>
            <a:picLocks noChangeAspect="1"/>
          </p:cNvPicPr>
          <p:nvPr/>
        </p:nvPicPr>
        <p:blipFill>
          <a:blip r:embed="rId3"/>
          <a:stretch/>
        </p:blipFill>
        <p:spPr>
          <a:xfrm>
            <a:off x="992647" y="598517"/>
            <a:ext cx="2694000" cy="3592000"/>
          </a:xfrm>
          <a:prstGeom prst="rect">
            <a:avLst/>
          </a:prstGeom>
        </p:spPr>
      </p:pic>
      <p:pic>
        <p:nvPicPr>
          <p:cNvPr id="11" name="Picture 10">
            <a:extLst>
              <a:ext uri="{FF2B5EF4-FFF2-40B4-BE49-F238E27FC236}">
                <a16:creationId xmlns:a16="http://schemas.microsoft.com/office/drawing/2014/main" id="{CC0A600C-8D23-5C4A-BF39-10A972936866}"/>
              </a:ext>
            </a:extLst>
          </p:cNvPr>
          <p:cNvPicPr>
            <a:picLocks noChangeAspect="1"/>
          </p:cNvPicPr>
          <p:nvPr/>
        </p:nvPicPr>
        <p:blipFill>
          <a:blip r:embed="rId4"/>
          <a:stretch>
            <a:fillRect/>
          </a:stretch>
        </p:blipFill>
        <p:spPr>
          <a:xfrm>
            <a:off x="8505353" y="537545"/>
            <a:ext cx="2850061" cy="3652972"/>
          </a:xfrm>
          <a:prstGeom prst="rect">
            <a:avLst/>
          </a:prstGeom>
        </p:spPr>
      </p:pic>
    </p:spTree>
    <p:extLst>
      <p:ext uri="{BB962C8B-B14F-4D97-AF65-F5344CB8AC3E}">
        <p14:creationId xmlns:p14="http://schemas.microsoft.com/office/powerpoint/2010/main" val="2774271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BDB7F-B87B-AD44-A584-633E44085815}"/>
              </a:ext>
            </a:extLst>
          </p:cNvPr>
          <p:cNvSpPr>
            <a:spLocks noGrp="1"/>
          </p:cNvSpPr>
          <p:nvPr>
            <p:ph type="title"/>
          </p:nvPr>
        </p:nvSpPr>
        <p:spPr>
          <a:xfrm>
            <a:off x="4758113" y="3971487"/>
            <a:ext cx="7009449" cy="2230243"/>
          </a:xfrm>
          <a:noFill/>
        </p:spPr>
        <p:txBody>
          <a:bodyPr vert="horz" lIns="91440" tIns="45720" rIns="91440" bIns="45720" rtlCol="0" anchor="b">
            <a:noAutofit/>
          </a:bodyPr>
          <a:lstStyle/>
          <a:p>
            <a:pPr algn="ctr"/>
            <a:r>
              <a:rPr lang="en-US" sz="4800" kern="1200" dirty="0">
                <a:latin typeface="+mj-lt"/>
                <a:ea typeface="+mj-ea"/>
                <a:cs typeface="+mj-cs"/>
              </a:rPr>
              <a:t>We have a strong </a:t>
            </a:r>
            <a:br>
              <a:rPr lang="en-US" sz="4800" kern="1200" dirty="0">
                <a:latin typeface="+mj-lt"/>
                <a:ea typeface="+mj-ea"/>
                <a:cs typeface="+mj-cs"/>
              </a:rPr>
            </a:br>
            <a:r>
              <a:rPr lang="en-US" sz="4800" kern="1200" dirty="0">
                <a:latin typeface="+mj-lt"/>
                <a:ea typeface="+mj-ea"/>
                <a:cs typeface="+mj-cs"/>
              </a:rPr>
              <a:t>vision of what the future should look like</a:t>
            </a:r>
          </a:p>
        </p:txBody>
      </p:sp>
      <p:pic>
        <p:nvPicPr>
          <p:cNvPr id="5" name="Content Placeholder 4">
            <a:extLst>
              <a:ext uri="{FF2B5EF4-FFF2-40B4-BE49-F238E27FC236}">
                <a16:creationId xmlns:a16="http://schemas.microsoft.com/office/drawing/2014/main" id="{9A945A0E-664F-1C4B-9A9B-9B7B985F4F43}"/>
              </a:ext>
            </a:extLst>
          </p:cNvPr>
          <p:cNvPicPr>
            <a:picLocks noGrp="1" noChangeAspect="1"/>
          </p:cNvPicPr>
          <p:nvPr>
            <p:ph idx="1"/>
          </p:nvPr>
        </p:nvPicPr>
        <p:blipFill rotWithShape="1">
          <a:blip r:embed="rId2"/>
          <a:srcRect t="13128" r="2" b="24429"/>
          <a:stretch/>
        </p:blipFill>
        <p:spPr>
          <a:xfrm>
            <a:off x="4654296" y="299363"/>
            <a:ext cx="7217085" cy="3008188"/>
          </a:xfrm>
          <a:prstGeom prst="rect">
            <a:avLst/>
          </a:prstGeom>
        </p:spPr>
      </p:pic>
      <p:pic>
        <p:nvPicPr>
          <p:cNvPr id="9" name="Picture 8">
            <a:extLst>
              <a:ext uri="{FF2B5EF4-FFF2-40B4-BE49-F238E27FC236}">
                <a16:creationId xmlns:a16="http://schemas.microsoft.com/office/drawing/2014/main" id="{CB7DAC66-3414-8F47-8F42-E8F74A7196D4}"/>
              </a:ext>
            </a:extLst>
          </p:cNvPr>
          <p:cNvPicPr>
            <a:picLocks noChangeAspect="1"/>
          </p:cNvPicPr>
          <p:nvPr/>
        </p:nvPicPr>
        <p:blipFill rotWithShape="1">
          <a:blip r:embed="rId3"/>
          <a:srcRect l="763" r="9972" b="-2"/>
          <a:stretch/>
        </p:blipFill>
        <p:spPr>
          <a:xfrm>
            <a:off x="317635" y="321733"/>
            <a:ext cx="4160452" cy="6214534"/>
          </a:xfrm>
          <a:prstGeom prst="rect">
            <a:avLst/>
          </a:prstGeom>
        </p:spPr>
      </p:pic>
    </p:spTree>
    <p:extLst>
      <p:ext uri="{BB962C8B-B14F-4D97-AF65-F5344CB8AC3E}">
        <p14:creationId xmlns:p14="http://schemas.microsoft.com/office/powerpoint/2010/main" val="4046206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E7646-8EAA-BF45-B57C-7C4F4D4DEAFF}"/>
              </a:ext>
            </a:extLst>
          </p:cNvPr>
          <p:cNvSpPr>
            <a:spLocks noGrp="1"/>
          </p:cNvSpPr>
          <p:nvPr>
            <p:ph type="title"/>
          </p:nvPr>
        </p:nvSpPr>
        <p:spPr/>
        <p:txBody>
          <a:bodyPr/>
          <a:lstStyle/>
          <a:p>
            <a:r>
              <a:rPr lang="en-US" dirty="0"/>
              <a:t>Our message is clear</a:t>
            </a:r>
          </a:p>
        </p:txBody>
      </p:sp>
      <p:sp>
        <p:nvSpPr>
          <p:cNvPr id="3" name="Content Placeholder 2">
            <a:extLst>
              <a:ext uri="{FF2B5EF4-FFF2-40B4-BE49-F238E27FC236}">
                <a16:creationId xmlns:a16="http://schemas.microsoft.com/office/drawing/2014/main" id="{6A371E10-4008-564B-81F5-4D9F3557D7FE}"/>
              </a:ext>
            </a:extLst>
          </p:cNvPr>
          <p:cNvSpPr>
            <a:spLocks noGrp="1"/>
          </p:cNvSpPr>
          <p:nvPr>
            <p:ph idx="1"/>
          </p:nvPr>
        </p:nvSpPr>
        <p:spPr/>
        <p:txBody>
          <a:bodyPr>
            <a:normAutofit/>
          </a:bodyPr>
          <a:lstStyle/>
          <a:p>
            <a:pPr marL="0" indent="0">
              <a:buNone/>
            </a:pPr>
            <a:r>
              <a:rPr lang="en-US" dirty="0"/>
              <a:t>We need a high quality and gender-diverse Early Years workforce:</a:t>
            </a:r>
          </a:p>
          <a:p>
            <a:pPr marL="0" indent="0">
              <a:buNone/>
            </a:pPr>
            <a:endParaRPr lang="en-US" dirty="0"/>
          </a:p>
          <a:p>
            <a:pPr>
              <a:buFont typeface="Wingdings" pitchFamily="2" charset="2"/>
              <a:buChar char="ü"/>
            </a:pPr>
            <a:r>
              <a:rPr lang="en-US" dirty="0"/>
              <a:t> To show children that we can all be caregivers/ educators</a:t>
            </a:r>
          </a:p>
          <a:p>
            <a:pPr>
              <a:buFont typeface="Wingdings" pitchFamily="2" charset="2"/>
              <a:buChar char="ü"/>
            </a:pPr>
            <a:r>
              <a:rPr lang="en-US" dirty="0"/>
              <a:t> To reflect and engage with the community we serve</a:t>
            </a:r>
          </a:p>
          <a:p>
            <a:pPr>
              <a:buFont typeface="Wingdings" pitchFamily="2" charset="2"/>
              <a:buChar char="ü"/>
            </a:pPr>
            <a:r>
              <a:rPr lang="en-US" dirty="0"/>
              <a:t> To give more men the chance to take part in this amazing work</a:t>
            </a:r>
          </a:p>
          <a:p>
            <a:pPr>
              <a:buFont typeface="Wingdings" pitchFamily="2" charset="2"/>
              <a:buChar char="ü"/>
            </a:pPr>
            <a:r>
              <a:rPr lang="en-US" dirty="0"/>
              <a:t> To ensure that children are looked after and educated by the best possible professionals, unlimited by gender </a:t>
            </a:r>
          </a:p>
          <a:p>
            <a:pPr>
              <a:buFont typeface="Wingdings" pitchFamily="2" charset="2"/>
              <a:buChar char="ü"/>
            </a:pPr>
            <a:endParaRPr lang="en-US" sz="3800" dirty="0"/>
          </a:p>
          <a:p>
            <a:pPr marL="0" indent="0">
              <a:buNone/>
            </a:pPr>
            <a:endParaRPr lang="en-US" sz="3800" dirty="0"/>
          </a:p>
          <a:p>
            <a:pPr marL="0" indent="0">
              <a:buNone/>
            </a:pPr>
            <a:endParaRPr lang="en-US" sz="3800"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3594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85CC2-5F94-8C47-AB91-AA1FBF8CA480}"/>
              </a:ext>
            </a:extLst>
          </p:cNvPr>
          <p:cNvSpPr>
            <a:spLocks noGrp="1"/>
          </p:cNvSpPr>
          <p:nvPr>
            <p:ph type="title"/>
          </p:nvPr>
        </p:nvSpPr>
        <p:spPr/>
        <p:txBody>
          <a:bodyPr/>
          <a:lstStyle/>
          <a:p>
            <a:r>
              <a:rPr lang="en-US" dirty="0"/>
              <a:t>Doing what we’re doing is NOT WORKING</a:t>
            </a:r>
          </a:p>
        </p:txBody>
      </p:sp>
      <p:sp>
        <p:nvSpPr>
          <p:cNvPr id="3" name="Content Placeholder 2">
            <a:extLst>
              <a:ext uri="{FF2B5EF4-FFF2-40B4-BE49-F238E27FC236}">
                <a16:creationId xmlns:a16="http://schemas.microsoft.com/office/drawing/2014/main" id="{19C82B65-01D3-AE4E-8D54-B0613C27E61F}"/>
              </a:ext>
            </a:extLst>
          </p:cNvPr>
          <p:cNvSpPr>
            <a:spLocks noGrp="1"/>
          </p:cNvSpPr>
          <p:nvPr>
            <p:ph idx="1"/>
          </p:nvPr>
        </p:nvSpPr>
        <p:spPr/>
        <p:txBody>
          <a:bodyPr/>
          <a:lstStyle/>
          <a:p>
            <a:r>
              <a:rPr lang="en-US" dirty="0"/>
              <a:t>We need to change the narrative</a:t>
            </a:r>
          </a:p>
          <a:p>
            <a:r>
              <a:rPr lang="en-US" dirty="0"/>
              <a:t>We need to change the infrastructure</a:t>
            </a:r>
          </a:p>
          <a:p>
            <a:r>
              <a:rPr lang="en-US" dirty="0"/>
              <a:t>We need to bang heads together</a:t>
            </a:r>
          </a:p>
          <a:p>
            <a:r>
              <a:rPr lang="en-US" dirty="0"/>
              <a:t>We need to try new approaches and evaluate them</a:t>
            </a:r>
          </a:p>
          <a:p>
            <a:r>
              <a:rPr lang="en-US" dirty="0"/>
              <a:t>We need to share best practice and support each other</a:t>
            </a:r>
          </a:p>
          <a:p>
            <a:r>
              <a:rPr lang="en-US" dirty="0"/>
              <a:t>We need to tell our stories</a:t>
            </a:r>
          </a:p>
        </p:txBody>
      </p:sp>
    </p:spTree>
    <p:extLst>
      <p:ext uri="{BB962C8B-B14F-4D97-AF65-F5344CB8AC3E}">
        <p14:creationId xmlns:p14="http://schemas.microsoft.com/office/powerpoint/2010/main" val="3496691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2AFD4-9888-524E-8BD9-B54E67D509C0}"/>
              </a:ext>
            </a:extLst>
          </p:cNvPr>
          <p:cNvSpPr>
            <a:spLocks noGrp="1"/>
          </p:cNvSpPr>
          <p:nvPr>
            <p:ph type="title"/>
          </p:nvPr>
        </p:nvSpPr>
        <p:spPr/>
        <p:txBody>
          <a:bodyPr>
            <a:normAutofit/>
          </a:bodyPr>
          <a:lstStyle/>
          <a:p>
            <a:r>
              <a:rPr lang="en-US" sz="3600" dirty="0"/>
              <a:t>What needs to happen – long term (by 2024)</a:t>
            </a:r>
          </a:p>
        </p:txBody>
      </p:sp>
      <p:sp>
        <p:nvSpPr>
          <p:cNvPr id="3" name="Content Placeholder 2">
            <a:extLst>
              <a:ext uri="{FF2B5EF4-FFF2-40B4-BE49-F238E27FC236}">
                <a16:creationId xmlns:a16="http://schemas.microsoft.com/office/drawing/2014/main" id="{1E7EF9A6-3F1E-444C-A0F6-8D2E314B2BEF}"/>
              </a:ext>
            </a:extLst>
          </p:cNvPr>
          <p:cNvSpPr>
            <a:spLocks noGrp="1"/>
          </p:cNvSpPr>
          <p:nvPr>
            <p:ph idx="1"/>
          </p:nvPr>
        </p:nvSpPr>
        <p:spPr/>
        <p:txBody>
          <a:bodyPr>
            <a:normAutofit/>
          </a:bodyPr>
          <a:lstStyle/>
          <a:p>
            <a:pPr marL="0" indent="0">
              <a:buNone/>
            </a:pPr>
            <a:endParaRPr lang="en-US" dirty="0"/>
          </a:p>
          <a:p>
            <a:pPr lvl="1"/>
            <a:endParaRPr lang="en-US" dirty="0"/>
          </a:p>
        </p:txBody>
      </p:sp>
      <p:graphicFrame>
        <p:nvGraphicFramePr>
          <p:cNvPr id="4" name="Table 3">
            <a:extLst>
              <a:ext uri="{FF2B5EF4-FFF2-40B4-BE49-F238E27FC236}">
                <a16:creationId xmlns:a16="http://schemas.microsoft.com/office/drawing/2014/main" id="{870CC74B-EF5D-AD4F-9BE6-179D122E0215}"/>
              </a:ext>
            </a:extLst>
          </p:cNvPr>
          <p:cNvGraphicFramePr>
            <a:graphicFrameLocks noGrp="1"/>
          </p:cNvGraphicFramePr>
          <p:nvPr>
            <p:extLst>
              <p:ext uri="{D42A27DB-BD31-4B8C-83A1-F6EECF244321}">
                <p14:modId xmlns:p14="http://schemas.microsoft.com/office/powerpoint/2010/main" val="2765656435"/>
              </p:ext>
            </p:extLst>
          </p:nvPr>
        </p:nvGraphicFramePr>
        <p:xfrm>
          <a:off x="938150" y="1690690"/>
          <a:ext cx="10415649" cy="3091211"/>
        </p:xfrm>
        <a:graphic>
          <a:graphicData uri="http://schemas.openxmlformats.org/drawingml/2006/table">
            <a:tbl>
              <a:tblPr bandRow="1">
                <a:tableStyleId>{5C22544A-7EE6-4342-B048-85BDC9FD1C3A}</a:tableStyleId>
              </a:tblPr>
              <a:tblGrid>
                <a:gridCol w="10415649">
                  <a:extLst>
                    <a:ext uri="{9D8B030D-6E8A-4147-A177-3AD203B41FA5}">
                      <a16:colId xmlns:a16="http://schemas.microsoft.com/office/drawing/2014/main" val="1631158235"/>
                    </a:ext>
                  </a:extLst>
                </a:gridCol>
              </a:tblGrid>
              <a:tr h="1079531">
                <a:tc>
                  <a:txBody>
                    <a:bodyPr/>
                    <a:lstStyle/>
                    <a:p>
                      <a:r>
                        <a:rPr lang="en-US" sz="2400" dirty="0"/>
                        <a:t>High profile publicity campaign to improve parents’ understanding of need for diverse staff delivering high quality education/care</a:t>
                      </a:r>
                    </a:p>
                  </a:txBody>
                  <a:tcPr/>
                </a:tc>
                <a:extLst>
                  <a:ext uri="{0D108BD9-81ED-4DB2-BD59-A6C34878D82A}">
                    <a16:rowId xmlns:a16="http://schemas.microsoft.com/office/drawing/2014/main" val="1551546239"/>
                  </a:ext>
                </a:extLst>
              </a:tr>
              <a:tr h="500315">
                <a:tc>
                  <a:txBody>
                    <a:bodyPr/>
                    <a:lstStyle/>
                    <a:p>
                      <a:r>
                        <a:rPr lang="en-US" sz="2400" dirty="0"/>
                        <a:t>National MITEY careers campaign including TV/radio/billboard advertising</a:t>
                      </a:r>
                    </a:p>
                    <a:p>
                      <a:endParaRPr lang="en-US" sz="2400" dirty="0"/>
                    </a:p>
                  </a:txBody>
                  <a:tcPr/>
                </a:tc>
                <a:extLst>
                  <a:ext uri="{0D108BD9-81ED-4DB2-BD59-A6C34878D82A}">
                    <a16:rowId xmlns:a16="http://schemas.microsoft.com/office/drawing/2014/main" val="4155708825"/>
                  </a:ext>
                </a:extLst>
              </a:tr>
              <a:tr h="5003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High quality research into gender-diverse EY workforces (how to create them, how they function, impact on teams and on children)</a:t>
                      </a:r>
                    </a:p>
                    <a:p>
                      <a:endParaRPr lang="en-US" sz="2400" dirty="0"/>
                    </a:p>
                  </a:txBody>
                  <a:tcPr/>
                </a:tc>
                <a:extLst>
                  <a:ext uri="{0D108BD9-81ED-4DB2-BD59-A6C34878D82A}">
                    <a16:rowId xmlns:a16="http://schemas.microsoft.com/office/drawing/2014/main" val="3540602537"/>
                  </a:ext>
                </a:extLst>
              </a:tr>
            </a:tbl>
          </a:graphicData>
        </a:graphic>
      </p:graphicFrame>
    </p:spTree>
    <p:extLst>
      <p:ext uri="{BB962C8B-B14F-4D97-AF65-F5344CB8AC3E}">
        <p14:creationId xmlns:p14="http://schemas.microsoft.com/office/powerpoint/2010/main" val="2232389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2AFD4-9888-524E-8BD9-B54E67D509C0}"/>
              </a:ext>
            </a:extLst>
          </p:cNvPr>
          <p:cNvSpPr>
            <a:spLocks noGrp="1"/>
          </p:cNvSpPr>
          <p:nvPr>
            <p:ph type="title"/>
          </p:nvPr>
        </p:nvSpPr>
        <p:spPr/>
        <p:txBody>
          <a:bodyPr>
            <a:normAutofit/>
          </a:bodyPr>
          <a:lstStyle/>
          <a:p>
            <a:r>
              <a:rPr lang="en-US" sz="3600" dirty="0"/>
              <a:t>What needs to happen – medium term (2022 onwards)</a:t>
            </a:r>
          </a:p>
        </p:txBody>
      </p:sp>
      <p:sp>
        <p:nvSpPr>
          <p:cNvPr id="3" name="Content Placeholder 2">
            <a:extLst>
              <a:ext uri="{FF2B5EF4-FFF2-40B4-BE49-F238E27FC236}">
                <a16:creationId xmlns:a16="http://schemas.microsoft.com/office/drawing/2014/main" id="{1E7EF9A6-3F1E-444C-A0F6-8D2E314B2BEF}"/>
              </a:ext>
            </a:extLst>
          </p:cNvPr>
          <p:cNvSpPr>
            <a:spLocks noGrp="1"/>
          </p:cNvSpPr>
          <p:nvPr>
            <p:ph idx="1"/>
          </p:nvPr>
        </p:nvSpPr>
        <p:spPr/>
        <p:txBody>
          <a:bodyPr>
            <a:normAutofit/>
          </a:bodyPr>
          <a:lstStyle/>
          <a:p>
            <a:pPr marL="0" indent="0">
              <a:buNone/>
            </a:pPr>
            <a:endParaRPr lang="en-US" dirty="0"/>
          </a:p>
          <a:p>
            <a:pPr lvl="1"/>
            <a:endParaRPr lang="en-US" dirty="0"/>
          </a:p>
        </p:txBody>
      </p:sp>
      <p:graphicFrame>
        <p:nvGraphicFramePr>
          <p:cNvPr id="4" name="Table 3">
            <a:extLst>
              <a:ext uri="{FF2B5EF4-FFF2-40B4-BE49-F238E27FC236}">
                <a16:creationId xmlns:a16="http://schemas.microsoft.com/office/drawing/2014/main" id="{870CC74B-EF5D-AD4F-9BE6-179D122E0215}"/>
              </a:ext>
            </a:extLst>
          </p:cNvPr>
          <p:cNvGraphicFramePr>
            <a:graphicFrameLocks noGrp="1"/>
          </p:cNvGraphicFramePr>
          <p:nvPr>
            <p:extLst>
              <p:ext uri="{D42A27DB-BD31-4B8C-83A1-F6EECF244321}">
                <p14:modId xmlns:p14="http://schemas.microsoft.com/office/powerpoint/2010/main" val="2316546440"/>
              </p:ext>
            </p:extLst>
          </p:nvPr>
        </p:nvGraphicFramePr>
        <p:xfrm>
          <a:off x="838201" y="1690690"/>
          <a:ext cx="10515599" cy="3566160"/>
        </p:xfrm>
        <a:graphic>
          <a:graphicData uri="http://schemas.openxmlformats.org/drawingml/2006/table">
            <a:tbl>
              <a:tblPr bandRow="1">
                <a:tableStyleId>{00A15C55-8517-42AA-B614-E9B94910E393}</a:tableStyleId>
              </a:tblPr>
              <a:tblGrid>
                <a:gridCol w="10515599">
                  <a:extLst>
                    <a:ext uri="{9D8B030D-6E8A-4147-A177-3AD203B41FA5}">
                      <a16:colId xmlns:a16="http://schemas.microsoft.com/office/drawing/2014/main" val="1631158235"/>
                    </a:ext>
                  </a:extLst>
                </a:gridCol>
              </a:tblGrid>
              <a:tr h="10525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Clear training and career pathways for different groups of boys/men and positive action strategies agreed by training providers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p>
                  </a:txBody>
                  <a:tcPr/>
                </a:tc>
                <a:extLst>
                  <a:ext uri="{0D108BD9-81ED-4DB2-BD59-A6C34878D82A}">
                    <a16:rowId xmlns:a16="http://schemas.microsoft.com/office/drawing/2014/main" val="2338472804"/>
                  </a:ext>
                </a:extLst>
              </a:tr>
              <a:tr h="736571">
                <a:tc>
                  <a:txBody>
                    <a:bodyPr/>
                    <a:lstStyle/>
                    <a:p>
                      <a:r>
                        <a:rPr lang="en-US" sz="2400" dirty="0"/>
                        <a:t>National gender equality audit of careers advice services (schools-based &amp; adult) and MITEY resource pack</a:t>
                      </a:r>
                    </a:p>
                    <a:p>
                      <a:endParaRPr lang="en-US" sz="2400" dirty="0"/>
                    </a:p>
                  </a:txBody>
                  <a:tcPr/>
                </a:tc>
                <a:extLst>
                  <a:ext uri="{0D108BD9-81ED-4DB2-BD59-A6C34878D82A}">
                    <a16:rowId xmlns:a16="http://schemas.microsoft.com/office/drawing/2014/main" val="1235037108"/>
                  </a:ext>
                </a:extLst>
              </a:tr>
              <a:tr h="1063937">
                <a:tc>
                  <a:txBody>
                    <a:bodyPr/>
                    <a:lstStyle/>
                    <a:p>
                      <a:r>
                        <a:rPr lang="en-US" sz="2400" dirty="0"/>
                        <a:t>Sustained action by Early Years employers to recruit male staff, supported by MITEY resources and network</a:t>
                      </a:r>
                    </a:p>
                    <a:p>
                      <a:endParaRPr lang="en-US" sz="2400" dirty="0"/>
                    </a:p>
                  </a:txBody>
                  <a:tcPr/>
                </a:tc>
                <a:extLst>
                  <a:ext uri="{0D108BD9-81ED-4DB2-BD59-A6C34878D82A}">
                    <a16:rowId xmlns:a16="http://schemas.microsoft.com/office/drawing/2014/main" val="3979469796"/>
                  </a:ext>
                </a:extLst>
              </a:tr>
            </a:tbl>
          </a:graphicData>
        </a:graphic>
      </p:graphicFrame>
    </p:spTree>
    <p:extLst>
      <p:ext uri="{BB962C8B-B14F-4D97-AF65-F5344CB8AC3E}">
        <p14:creationId xmlns:p14="http://schemas.microsoft.com/office/powerpoint/2010/main" val="3556936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2AFD4-9888-524E-8BD9-B54E67D509C0}"/>
              </a:ext>
            </a:extLst>
          </p:cNvPr>
          <p:cNvSpPr>
            <a:spLocks noGrp="1"/>
          </p:cNvSpPr>
          <p:nvPr>
            <p:ph type="title"/>
          </p:nvPr>
        </p:nvSpPr>
        <p:spPr/>
        <p:txBody>
          <a:bodyPr>
            <a:normAutofit/>
          </a:bodyPr>
          <a:lstStyle/>
          <a:p>
            <a:r>
              <a:rPr lang="en-US" sz="3600" dirty="0"/>
              <a:t>What needs to happen – short term (2020-22)</a:t>
            </a:r>
          </a:p>
        </p:txBody>
      </p:sp>
      <p:sp>
        <p:nvSpPr>
          <p:cNvPr id="3" name="Content Placeholder 2">
            <a:extLst>
              <a:ext uri="{FF2B5EF4-FFF2-40B4-BE49-F238E27FC236}">
                <a16:creationId xmlns:a16="http://schemas.microsoft.com/office/drawing/2014/main" id="{1E7EF9A6-3F1E-444C-A0F6-8D2E314B2BEF}"/>
              </a:ext>
            </a:extLst>
          </p:cNvPr>
          <p:cNvSpPr>
            <a:spLocks noGrp="1"/>
          </p:cNvSpPr>
          <p:nvPr>
            <p:ph idx="1"/>
          </p:nvPr>
        </p:nvSpPr>
        <p:spPr/>
        <p:txBody>
          <a:bodyPr>
            <a:normAutofit/>
          </a:bodyPr>
          <a:lstStyle/>
          <a:p>
            <a:pPr marL="0" indent="0">
              <a:buNone/>
            </a:pPr>
            <a:endParaRPr lang="en-US" dirty="0"/>
          </a:p>
          <a:p>
            <a:pPr lvl="1"/>
            <a:endParaRPr lang="en-US" dirty="0"/>
          </a:p>
        </p:txBody>
      </p:sp>
      <p:graphicFrame>
        <p:nvGraphicFramePr>
          <p:cNvPr id="4" name="Table 3">
            <a:extLst>
              <a:ext uri="{FF2B5EF4-FFF2-40B4-BE49-F238E27FC236}">
                <a16:creationId xmlns:a16="http://schemas.microsoft.com/office/drawing/2014/main" id="{870CC74B-EF5D-AD4F-9BE6-179D122E0215}"/>
              </a:ext>
            </a:extLst>
          </p:cNvPr>
          <p:cNvGraphicFramePr>
            <a:graphicFrameLocks noGrp="1"/>
          </p:cNvGraphicFramePr>
          <p:nvPr>
            <p:extLst>
              <p:ext uri="{D42A27DB-BD31-4B8C-83A1-F6EECF244321}">
                <p14:modId xmlns:p14="http://schemas.microsoft.com/office/powerpoint/2010/main" val="1945291537"/>
              </p:ext>
            </p:extLst>
          </p:nvPr>
        </p:nvGraphicFramePr>
        <p:xfrm>
          <a:off x="938151" y="1690688"/>
          <a:ext cx="10415650" cy="4665859"/>
        </p:xfrm>
        <a:graphic>
          <a:graphicData uri="http://schemas.openxmlformats.org/drawingml/2006/table">
            <a:tbl>
              <a:tblPr bandRow="1">
                <a:tableStyleId>{93296810-A885-4BE3-A3E7-6D5BEEA58F35}</a:tableStyleId>
              </a:tblPr>
              <a:tblGrid>
                <a:gridCol w="10415650">
                  <a:extLst>
                    <a:ext uri="{9D8B030D-6E8A-4147-A177-3AD203B41FA5}">
                      <a16:colId xmlns:a16="http://schemas.microsoft.com/office/drawing/2014/main" val="1631158235"/>
                    </a:ext>
                  </a:extLst>
                </a:gridCol>
              </a:tblGrid>
              <a:tr h="977879">
                <a:tc>
                  <a:txBody>
                    <a:bodyPr/>
                    <a:lstStyle/>
                    <a:p>
                      <a:r>
                        <a:rPr lang="en-US" sz="2400" dirty="0"/>
                        <a:t>High quality annual reporting on Early Years workforce by gender, age, ethnicity</a:t>
                      </a:r>
                    </a:p>
                  </a:txBody>
                  <a:tcPr/>
                </a:tc>
                <a:extLst>
                  <a:ext uri="{0D108BD9-81ED-4DB2-BD59-A6C34878D82A}">
                    <a16:rowId xmlns:a16="http://schemas.microsoft.com/office/drawing/2014/main" val="1788023127"/>
                  </a:ext>
                </a:extLst>
              </a:tr>
              <a:tr h="758602">
                <a:tc>
                  <a:txBody>
                    <a:bodyPr/>
                    <a:lstStyle/>
                    <a:p>
                      <a:r>
                        <a:rPr lang="en-US" sz="2400" dirty="0"/>
                        <a:t>Nationally coordinated gender awareness training for EY employers &amp; staff teams</a:t>
                      </a:r>
                    </a:p>
                  </a:txBody>
                  <a:tcPr/>
                </a:tc>
                <a:extLst>
                  <a:ext uri="{0D108BD9-81ED-4DB2-BD59-A6C34878D82A}">
                    <a16:rowId xmlns:a16="http://schemas.microsoft.com/office/drawing/2014/main" val="2338472804"/>
                  </a:ext>
                </a:extLst>
              </a:tr>
              <a:tr h="687449">
                <a:tc>
                  <a:txBody>
                    <a:bodyPr/>
                    <a:lstStyle/>
                    <a:p>
                      <a:r>
                        <a:rPr lang="en-US" sz="2400" dirty="0"/>
                        <a:t>Legislation/guidance to end gender-discriminatory policies on intimate care in Early Years; resources/ training for managers on dealing with parental concerns; and nationally coordinated support for MITEY men in such situations</a:t>
                      </a:r>
                    </a:p>
                    <a:p>
                      <a:endParaRPr lang="en-US" sz="2400" dirty="0"/>
                    </a:p>
                  </a:txBody>
                  <a:tcPr/>
                </a:tc>
                <a:extLst>
                  <a:ext uri="{0D108BD9-81ED-4DB2-BD59-A6C34878D82A}">
                    <a16:rowId xmlns:a16="http://schemas.microsoft.com/office/drawing/2014/main" val="624910915"/>
                  </a:ext>
                </a:extLst>
              </a:tr>
              <a:tr h="687449">
                <a:tc>
                  <a:txBody>
                    <a:bodyPr/>
                    <a:lstStyle/>
                    <a:p>
                      <a:r>
                        <a:rPr lang="en-US" sz="2400" dirty="0" err="1"/>
                        <a:t>Programme</a:t>
                      </a:r>
                      <a:r>
                        <a:rPr lang="en-US" sz="2400" dirty="0"/>
                        <a:t> of ‘learning events’ (face-to-face and virtual) for sharing best practice</a:t>
                      </a:r>
                    </a:p>
                  </a:txBody>
                  <a:tcPr/>
                </a:tc>
                <a:extLst>
                  <a:ext uri="{0D108BD9-81ED-4DB2-BD59-A6C34878D82A}">
                    <a16:rowId xmlns:a16="http://schemas.microsoft.com/office/drawing/2014/main" val="1551546239"/>
                  </a:ext>
                </a:extLst>
              </a:tr>
              <a:tr h="687449">
                <a:tc>
                  <a:txBody>
                    <a:bodyPr/>
                    <a:lstStyle/>
                    <a:p>
                      <a:r>
                        <a:rPr lang="en-US" sz="2400" dirty="0"/>
                        <a:t>Nationally coordinated MITEY policy advice, lobbying and communications</a:t>
                      </a:r>
                    </a:p>
                  </a:txBody>
                  <a:tcPr/>
                </a:tc>
                <a:extLst>
                  <a:ext uri="{0D108BD9-81ED-4DB2-BD59-A6C34878D82A}">
                    <a16:rowId xmlns:a16="http://schemas.microsoft.com/office/drawing/2014/main" val="571717955"/>
                  </a:ext>
                </a:extLst>
              </a:tr>
            </a:tbl>
          </a:graphicData>
        </a:graphic>
      </p:graphicFrame>
    </p:spTree>
    <p:extLst>
      <p:ext uri="{BB962C8B-B14F-4D97-AF65-F5344CB8AC3E}">
        <p14:creationId xmlns:p14="http://schemas.microsoft.com/office/powerpoint/2010/main" val="3963829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4403D-04BA-FE46-A9FA-F667C5FC34C1}"/>
              </a:ext>
            </a:extLst>
          </p:cNvPr>
          <p:cNvSpPr>
            <a:spLocks noGrp="1"/>
          </p:cNvSpPr>
          <p:nvPr>
            <p:ph type="title"/>
          </p:nvPr>
        </p:nvSpPr>
        <p:spPr/>
        <p:txBody>
          <a:bodyPr/>
          <a:lstStyle/>
          <a:p>
            <a:r>
              <a:rPr lang="en-US" dirty="0"/>
              <a:t>What YOU can do TODAY</a:t>
            </a:r>
          </a:p>
        </p:txBody>
      </p:sp>
      <p:sp>
        <p:nvSpPr>
          <p:cNvPr id="3" name="Content Placeholder 2">
            <a:extLst>
              <a:ext uri="{FF2B5EF4-FFF2-40B4-BE49-F238E27FC236}">
                <a16:creationId xmlns:a16="http://schemas.microsoft.com/office/drawing/2014/main" id="{4D044817-5851-7344-B82F-F5D8C7EFA0BA}"/>
              </a:ext>
            </a:extLst>
          </p:cNvPr>
          <p:cNvSpPr>
            <a:spLocks noGrp="1"/>
          </p:cNvSpPr>
          <p:nvPr>
            <p:ph idx="1"/>
          </p:nvPr>
        </p:nvSpPr>
        <p:spPr/>
        <p:txBody>
          <a:bodyPr>
            <a:normAutofit/>
          </a:bodyPr>
          <a:lstStyle/>
          <a:p>
            <a:r>
              <a:rPr lang="en-US" sz="3200" dirty="0"/>
              <a:t>Commit to change. On a Post-it note tell us </a:t>
            </a:r>
            <a:r>
              <a:rPr lang="en-US" sz="3200" b="1" dirty="0">
                <a:solidFill>
                  <a:schemeClr val="accent1"/>
                </a:solidFill>
              </a:rPr>
              <a:t>ONE ACTION </a:t>
            </a:r>
            <a:r>
              <a:rPr lang="en-US" sz="3200" dirty="0"/>
              <a:t>you are going to take.</a:t>
            </a:r>
          </a:p>
          <a:p>
            <a:r>
              <a:rPr lang="en-US" sz="3200" dirty="0"/>
              <a:t>Tell us what needs to happen. On another Post-it note tell us </a:t>
            </a:r>
            <a:r>
              <a:rPr lang="en-US" sz="3200" b="1" dirty="0">
                <a:solidFill>
                  <a:schemeClr val="accent1"/>
                </a:solidFill>
              </a:rPr>
              <a:t>ONE THING </a:t>
            </a:r>
            <a:r>
              <a:rPr lang="en-US" sz="3200" dirty="0"/>
              <a:t>you’d like the MITEY campaign to do. </a:t>
            </a:r>
          </a:p>
          <a:p>
            <a:r>
              <a:rPr lang="en-US" sz="3200" dirty="0"/>
              <a:t>If you’re on Twitter, </a:t>
            </a:r>
            <a:r>
              <a:rPr lang="en-US" sz="3200" b="1" dirty="0">
                <a:solidFill>
                  <a:schemeClr val="accent1"/>
                </a:solidFill>
              </a:rPr>
              <a:t>follow us @MITEYUK</a:t>
            </a:r>
            <a:r>
              <a:rPr lang="en-US" sz="3200" dirty="0"/>
              <a:t> and tweet about today using </a:t>
            </a:r>
            <a:r>
              <a:rPr lang="en-US" sz="3200" b="1" dirty="0">
                <a:solidFill>
                  <a:schemeClr val="accent1"/>
                </a:solidFill>
              </a:rPr>
              <a:t>#MITEY2019</a:t>
            </a:r>
            <a:r>
              <a:rPr lang="en-US" sz="3200" dirty="0"/>
              <a:t>. </a:t>
            </a:r>
          </a:p>
          <a:p>
            <a:r>
              <a:rPr lang="en-US" sz="3200" dirty="0"/>
              <a:t>And keep the </a:t>
            </a:r>
            <a:r>
              <a:rPr lang="en-US" sz="3200" b="1" dirty="0">
                <a:solidFill>
                  <a:schemeClr val="accent1"/>
                </a:solidFill>
              </a:rPr>
              <a:t>TOGETHER WE ARE #MITEY </a:t>
            </a:r>
            <a:r>
              <a:rPr lang="en-US" sz="3200" dirty="0"/>
              <a:t>selfies coming!</a:t>
            </a:r>
            <a:endParaRPr lang="en-US" dirty="0"/>
          </a:p>
          <a:p>
            <a:endParaRPr lang="en-US" dirty="0"/>
          </a:p>
        </p:txBody>
      </p:sp>
    </p:spTree>
    <p:extLst>
      <p:ext uri="{BB962C8B-B14F-4D97-AF65-F5344CB8AC3E}">
        <p14:creationId xmlns:p14="http://schemas.microsoft.com/office/powerpoint/2010/main" val="37521907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8E689152-FBA0-5D45-8C1C-6ED69A4BC384}"/>
              </a:ext>
            </a:extLst>
          </p:cNvPr>
          <p:cNvSpPr>
            <a:spLocks noGrp="1"/>
          </p:cNvSpPr>
          <p:nvPr>
            <p:ph type="title"/>
          </p:nvPr>
        </p:nvSpPr>
        <p:spPr/>
        <p:txBody>
          <a:bodyPr/>
          <a:lstStyle/>
          <a:p>
            <a:r>
              <a:rPr lang="en-US" dirty="0"/>
              <a:t>What you can do next: the MITEY Charter</a:t>
            </a:r>
          </a:p>
        </p:txBody>
      </p:sp>
      <p:pic>
        <p:nvPicPr>
          <p:cNvPr id="17" name="Content Placeholder 16">
            <a:extLst>
              <a:ext uri="{FF2B5EF4-FFF2-40B4-BE49-F238E27FC236}">
                <a16:creationId xmlns:a16="http://schemas.microsoft.com/office/drawing/2014/main" id="{B1999CD0-261E-0149-AF5A-7F25DE6BBF6F}"/>
              </a:ext>
            </a:extLst>
          </p:cNvPr>
          <p:cNvPicPr>
            <a:picLocks noGrp="1" noChangeAspect="1"/>
          </p:cNvPicPr>
          <p:nvPr>
            <p:ph sz="half" idx="1"/>
          </p:nvPr>
        </p:nvPicPr>
        <p:blipFill>
          <a:blip r:embed="rId2"/>
          <a:stretch>
            <a:fillRect/>
          </a:stretch>
        </p:blipFill>
        <p:spPr>
          <a:xfrm>
            <a:off x="1889734" y="1825625"/>
            <a:ext cx="3078532" cy="4351338"/>
          </a:xfrm>
          <a:ln w="19050">
            <a:solidFill>
              <a:schemeClr val="accent1"/>
            </a:solidFill>
          </a:ln>
        </p:spPr>
      </p:pic>
      <p:sp>
        <p:nvSpPr>
          <p:cNvPr id="15" name="Content Placeholder 14">
            <a:extLst>
              <a:ext uri="{FF2B5EF4-FFF2-40B4-BE49-F238E27FC236}">
                <a16:creationId xmlns:a16="http://schemas.microsoft.com/office/drawing/2014/main" id="{D9C9A50C-C267-5547-AA6A-6A62FB212AE4}"/>
              </a:ext>
            </a:extLst>
          </p:cNvPr>
          <p:cNvSpPr>
            <a:spLocks noGrp="1"/>
          </p:cNvSpPr>
          <p:nvPr>
            <p:ph sz="half" idx="2"/>
          </p:nvPr>
        </p:nvSpPr>
        <p:spPr/>
        <p:txBody>
          <a:bodyPr>
            <a:normAutofit fontScale="62500" lnSpcReduction="20000"/>
          </a:bodyPr>
          <a:lstStyle/>
          <a:p>
            <a:r>
              <a:rPr lang="en-GB" dirty="0"/>
              <a:t>We value men’s capacity to care for and educate children, both within families and as professionals</a:t>
            </a:r>
          </a:p>
          <a:p>
            <a:r>
              <a:rPr lang="en-GB" dirty="0"/>
              <a:t>We value the benefits to children of being cared for and educated by a diverse, mixed-gender early years workforce</a:t>
            </a:r>
          </a:p>
          <a:p>
            <a:r>
              <a:rPr lang="en-GB" dirty="0"/>
              <a:t>We acknowledge that early years education should benefit from the talents of all, so we are actively seeking to create a workforce that includes men, women and people with other gendered or non-gendered identities</a:t>
            </a:r>
          </a:p>
          <a:p>
            <a:r>
              <a:rPr lang="en-GB" dirty="0"/>
              <a:t>We are committed to removing the obstacles that stand in the way of a mixed-gender early years workforce, including low pay and status, limited career progression and gender-discriminatory treatment</a:t>
            </a:r>
          </a:p>
          <a:p>
            <a:r>
              <a:rPr lang="en-GB" dirty="0"/>
              <a:t>We view early years education as a critical context in which to address gender inequality and stereotypes, for the benefit of children and wider society.</a:t>
            </a:r>
          </a:p>
          <a:p>
            <a:endParaRPr lang="en-US" dirty="0"/>
          </a:p>
        </p:txBody>
      </p:sp>
    </p:spTree>
    <p:extLst>
      <p:ext uri="{BB962C8B-B14F-4D97-AF65-F5344CB8AC3E}">
        <p14:creationId xmlns:p14="http://schemas.microsoft.com/office/powerpoint/2010/main" val="13169664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07952-9BFC-EC4A-B4A7-9E3BB5245F28}"/>
              </a:ext>
            </a:extLst>
          </p:cNvPr>
          <p:cNvSpPr>
            <a:spLocks noGrp="1"/>
          </p:cNvSpPr>
          <p:nvPr>
            <p:ph type="title"/>
          </p:nvPr>
        </p:nvSpPr>
        <p:spPr/>
        <p:txBody>
          <a:bodyPr/>
          <a:lstStyle/>
          <a:p>
            <a:r>
              <a:rPr lang="en-US" dirty="0"/>
              <a:t>What you can do next</a:t>
            </a:r>
          </a:p>
        </p:txBody>
      </p:sp>
      <p:sp>
        <p:nvSpPr>
          <p:cNvPr id="3" name="Content Placeholder 2">
            <a:extLst>
              <a:ext uri="{FF2B5EF4-FFF2-40B4-BE49-F238E27FC236}">
                <a16:creationId xmlns:a16="http://schemas.microsoft.com/office/drawing/2014/main" id="{FABFDB55-B980-0047-BCF5-045D96AE81B5}"/>
              </a:ext>
            </a:extLst>
          </p:cNvPr>
          <p:cNvSpPr>
            <a:spLocks noGrp="1"/>
          </p:cNvSpPr>
          <p:nvPr>
            <p:ph idx="1"/>
          </p:nvPr>
        </p:nvSpPr>
        <p:spPr/>
        <p:txBody>
          <a:bodyPr>
            <a:normAutofit/>
          </a:bodyPr>
          <a:lstStyle/>
          <a:p>
            <a:pPr marL="514350" indent="-514350">
              <a:buFont typeface="+mj-lt"/>
              <a:buAutoNum type="arabicPeriod"/>
            </a:pPr>
            <a:r>
              <a:rPr lang="en-US" dirty="0"/>
              <a:t>Join the campaign</a:t>
            </a:r>
          </a:p>
          <a:p>
            <a:pPr marL="514350" indent="-514350">
              <a:buFont typeface="+mj-lt"/>
              <a:buAutoNum type="arabicPeriod"/>
            </a:pPr>
            <a:r>
              <a:rPr lang="en-US" dirty="0"/>
              <a:t>Sign up to the Charter, display it PROUDLY in your setting AND put it on your website – and use it to open up a discussion with staff and parents</a:t>
            </a:r>
          </a:p>
          <a:p>
            <a:pPr marL="514350" indent="-514350">
              <a:buFont typeface="+mj-lt"/>
              <a:buAutoNum type="arabicPeriod"/>
            </a:pPr>
            <a:r>
              <a:rPr lang="en-US" dirty="0"/>
              <a:t>Help us shape the campaign post March 2020 – contribute to our consultation, online now.</a:t>
            </a:r>
          </a:p>
          <a:p>
            <a:pPr marL="0" indent="0">
              <a:buNone/>
            </a:pPr>
            <a:endParaRPr lang="en-US" dirty="0"/>
          </a:p>
          <a:p>
            <a:pPr marL="0" indent="0">
              <a:buNone/>
            </a:pPr>
            <a:r>
              <a:rPr lang="en-US" dirty="0"/>
              <a:t>Now please go to Facebook Fatherhood Institute to watch the next session live: </a:t>
            </a:r>
            <a:r>
              <a:rPr lang="en-US" b="1" dirty="0">
                <a:solidFill>
                  <a:schemeClr val="accent1"/>
                </a:solidFill>
              </a:rPr>
              <a:t>ADD A ❤ and SHARE</a:t>
            </a:r>
            <a:r>
              <a:rPr lang="en-US" dirty="0"/>
              <a:t> with as many people as possible!</a:t>
            </a:r>
          </a:p>
          <a:p>
            <a:endParaRPr lang="en-US" dirty="0"/>
          </a:p>
        </p:txBody>
      </p:sp>
    </p:spTree>
    <p:extLst>
      <p:ext uri="{BB962C8B-B14F-4D97-AF65-F5344CB8AC3E}">
        <p14:creationId xmlns:p14="http://schemas.microsoft.com/office/powerpoint/2010/main" val="26638983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807DF-AD92-E34B-86E4-ABC158505F58}"/>
              </a:ext>
            </a:extLst>
          </p:cNvPr>
          <p:cNvSpPr>
            <a:spLocks noGrp="1"/>
          </p:cNvSpPr>
          <p:nvPr>
            <p:ph type="title"/>
          </p:nvPr>
        </p:nvSpPr>
        <p:spPr>
          <a:xfrm>
            <a:off x="838200" y="365125"/>
            <a:ext cx="10515600" cy="1325563"/>
          </a:xfrm>
        </p:spPr>
        <p:txBody>
          <a:bodyPr/>
          <a:lstStyle/>
          <a:p>
            <a:r>
              <a:rPr lang="en-US" b="1" dirty="0">
                <a:solidFill>
                  <a:schemeClr val="bg1"/>
                </a:solidFill>
              </a:rPr>
              <a:t>Minority Report: Tales from the 3%</a:t>
            </a:r>
          </a:p>
        </p:txBody>
      </p:sp>
      <p:pic>
        <p:nvPicPr>
          <p:cNvPr id="7" name="Picture 6">
            <a:extLst>
              <a:ext uri="{FF2B5EF4-FFF2-40B4-BE49-F238E27FC236}">
                <a16:creationId xmlns:a16="http://schemas.microsoft.com/office/drawing/2014/main" id="{7D5012A1-F4FF-D54F-B0D9-80E7E779F41E}"/>
              </a:ext>
            </a:extLst>
          </p:cNvPr>
          <p:cNvPicPr>
            <a:picLocks noChangeAspect="1"/>
          </p:cNvPicPr>
          <p:nvPr/>
        </p:nvPicPr>
        <p:blipFill>
          <a:blip r:embed="rId2"/>
          <a:stretch>
            <a:fillRect/>
          </a:stretch>
        </p:blipFill>
        <p:spPr>
          <a:xfrm>
            <a:off x="7048884" y="1720168"/>
            <a:ext cx="2237136" cy="2237136"/>
          </a:xfrm>
          <a:prstGeom prst="rect">
            <a:avLst/>
          </a:prstGeom>
        </p:spPr>
      </p:pic>
      <p:pic>
        <p:nvPicPr>
          <p:cNvPr id="15" name="Content Placeholder 14">
            <a:extLst>
              <a:ext uri="{FF2B5EF4-FFF2-40B4-BE49-F238E27FC236}">
                <a16:creationId xmlns:a16="http://schemas.microsoft.com/office/drawing/2014/main" id="{C0C7DF48-DB18-394B-8524-DB2C12D4856C}"/>
              </a:ext>
            </a:extLst>
          </p:cNvPr>
          <p:cNvPicPr>
            <a:picLocks noGrp="1" noChangeAspect="1"/>
          </p:cNvPicPr>
          <p:nvPr>
            <p:ph idx="1"/>
          </p:nvPr>
        </p:nvPicPr>
        <p:blipFill rotWithShape="1">
          <a:blip r:embed="rId3"/>
          <a:srcRect t="27362" r="2612" b="2341"/>
          <a:stretch/>
        </p:blipFill>
        <p:spPr>
          <a:xfrm>
            <a:off x="838201" y="1738112"/>
            <a:ext cx="2352892" cy="2248671"/>
          </a:xfrm>
        </p:spPr>
      </p:pic>
      <p:pic>
        <p:nvPicPr>
          <p:cNvPr id="17" name="Picture 16">
            <a:extLst>
              <a:ext uri="{FF2B5EF4-FFF2-40B4-BE49-F238E27FC236}">
                <a16:creationId xmlns:a16="http://schemas.microsoft.com/office/drawing/2014/main" id="{C22B0F5E-BE86-1641-A391-0EB0FC2CE573}"/>
              </a:ext>
            </a:extLst>
          </p:cNvPr>
          <p:cNvPicPr>
            <a:picLocks noChangeAspect="1"/>
          </p:cNvPicPr>
          <p:nvPr/>
        </p:nvPicPr>
        <p:blipFill>
          <a:blip r:embed="rId4"/>
          <a:stretch>
            <a:fillRect/>
          </a:stretch>
        </p:blipFill>
        <p:spPr>
          <a:xfrm>
            <a:off x="4975178" y="1738112"/>
            <a:ext cx="1932743" cy="2248672"/>
          </a:xfrm>
          <a:prstGeom prst="rect">
            <a:avLst/>
          </a:prstGeom>
        </p:spPr>
      </p:pic>
      <p:pic>
        <p:nvPicPr>
          <p:cNvPr id="19" name="Picture 18">
            <a:extLst>
              <a:ext uri="{FF2B5EF4-FFF2-40B4-BE49-F238E27FC236}">
                <a16:creationId xmlns:a16="http://schemas.microsoft.com/office/drawing/2014/main" id="{561ABC69-8A3A-304F-B872-19ACB7AB7690}"/>
              </a:ext>
            </a:extLst>
          </p:cNvPr>
          <p:cNvPicPr>
            <a:picLocks noChangeAspect="1"/>
          </p:cNvPicPr>
          <p:nvPr/>
        </p:nvPicPr>
        <p:blipFill>
          <a:blip r:embed="rId5"/>
          <a:stretch>
            <a:fillRect/>
          </a:stretch>
        </p:blipFill>
        <p:spPr>
          <a:xfrm>
            <a:off x="9314685" y="1726765"/>
            <a:ext cx="2039115" cy="2260019"/>
          </a:xfrm>
          <a:prstGeom prst="rect">
            <a:avLst/>
          </a:prstGeom>
        </p:spPr>
      </p:pic>
      <p:pic>
        <p:nvPicPr>
          <p:cNvPr id="21" name="Picture 20">
            <a:extLst>
              <a:ext uri="{FF2B5EF4-FFF2-40B4-BE49-F238E27FC236}">
                <a16:creationId xmlns:a16="http://schemas.microsoft.com/office/drawing/2014/main" id="{1F1F71D9-8977-6B42-8256-F16456AFAD13}"/>
              </a:ext>
            </a:extLst>
          </p:cNvPr>
          <p:cNvPicPr>
            <a:picLocks noChangeAspect="1"/>
          </p:cNvPicPr>
          <p:nvPr/>
        </p:nvPicPr>
        <p:blipFill>
          <a:blip r:embed="rId6"/>
          <a:stretch>
            <a:fillRect/>
          </a:stretch>
        </p:blipFill>
        <p:spPr>
          <a:xfrm>
            <a:off x="3249583" y="1738112"/>
            <a:ext cx="1614457" cy="2260019"/>
          </a:xfrm>
          <a:prstGeom prst="rect">
            <a:avLst/>
          </a:prstGeom>
        </p:spPr>
      </p:pic>
      <p:sp>
        <p:nvSpPr>
          <p:cNvPr id="22" name="TextBox 21">
            <a:extLst>
              <a:ext uri="{FF2B5EF4-FFF2-40B4-BE49-F238E27FC236}">
                <a16:creationId xmlns:a16="http://schemas.microsoft.com/office/drawing/2014/main" id="{4AFC0187-C0B6-E440-B317-83E3409EBB8A}"/>
              </a:ext>
            </a:extLst>
          </p:cNvPr>
          <p:cNvSpPr txBox="1"/>
          <p:nvPr/>
        </p:nvSpPr>
        <p:spPr>
          <a:xfrm>
            <a:off x="838200" y="4242816"/>
            <a:ext cx="10515600" cy="2585323"/>
          </a:xfrm>
          <a:prstGeom prst="rect">
            <a:avLst/>
          </a:prstGeom>
          <a:noFill/>
        </p:spPr>
        <p:txBody>
          <a:bodyPr wrap="square" rtlCol="0">
            <a:spAutoFit/>
          </a:bodyPr>
          <a:lstStyle/>
          <a:p>
            <a:r>
              <a:rPr lang="en-GB" sz="2400" dirty="0">
                <a:solidFill>
                  <a:schemeClr val="bg1"/>
                </a:solidFill>
              </a:rPr>
              <a:t>Jamel Carly, freelance early years educator from South London</a:t>
            </a:r>
          </a:p>
          <a:p>
            <a:r>
              <a:rPr lang="en-GB" sz="2400" dirty="0">
                <a:solidFill>
                  <a:schemeClr val="bg1"/>
                </a:solidFill>
              </a:rPr>
              <a:t>Luke Jeffery, deputy nursery manager at an independent school in Bath </a:t>
            </a:r>
          </a:p>
          <a:p>
            <a:r>
              <a:rPr lang="en-GB" sz="2400" dirty="0">
                <a:solidFill>
                  <a:schemeClr val="bg1"/>
                </a:solidFill>
              </a:rPr>
              <a:t>Matt Burden, forest school nursery manager from Sheffield</a:t>
            </a:r>
          </a:p>
          <a:p>
            <a:r>
              <a:rPr lang="en-GB" sz="2400" dirty="0">
                <a:solidFill>
                  <a:schemeClr val="bg1"/>
                </a:solidFill>
              </a:rPr>
              <a:t>Sid Mohandas, Montessori practitioner/ PhD student from London</a:t>
            </a:r>
          </a:p>
          <a:p>
            <a:r>
              <a:rPr lang="en-GB" sz="2400" dirty="0">
                <a:solidFill>
                  <a:schemeClr val="bg1"/>
                </a:solidFill>
              </a:rPr>
              <a:t>Charles </a:t>
            </a:r>
            <a:r>
              <a:rPr lang="en-GB" sz="2400" dirty="0" err="1">
                <a:solidFill>
                  <a:schemeClr val="bg1"/>
                </a:solidFill>
              </a:rPr>
              <a:t>Lanzani</a:t>
            </a:r>
            <a:r>
              <a:rPr lang="en-GB" sz="2400" dirty="0">
                <a:solidFill>
                  <a:schemeClr val="bg1"/>
                </a:solidFill>
              </a:rPr>
              <a:t>, one of the first ever male Norland nannies		</a:t>
            </a:r>
            <a:endParaRPr lang="en-GB" sz="2400" dirty="0">
              <a:solidFill>
                <a:srgbClr val="FFFF00"/>
              </a:solidFill>
            </a:endParaRPr>
          </a:p>
          <a:p>
            <a:r>
              <a:rPr lang="en-GB" sz="2400" dirty="0">
                <a:solidFill>
                  <a:srgbClr val="FFFF00"/>
                </a:solidFill>
              </a:rPr>
              <a:t>Interviewer: Jack O’Sullivan, Fatherhood Institute trustee	 	#MITEY2019 	</a:t>
            </a:r>
          </a:p>
          <a:p>
            <a:endParaRPr lang="en-US" dirty="0"/>
          </a:p>
        </p:txBody>
      </p:sp>
    </p:spTree>
    <p:extLst>
      <p:ext uri="{BB962C8B-B14F-4D97-AF65-F5344CB8AC3E}">
        <p14:creationId xmlns:p14="http://schemas.microsoft.com/office/powerpoint/2010/main" val="905817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46BCA-C530-6941-A2B8-662980C93934}"/>
              </a:ext>
            </a:extLst>
          </p:cNvPr>
          <p:cNvSpPr>
            <a:spLocks noGrp="1"/>
          </p:cNvSpPr>
          <p:nvPr>
            <p:ph type="title"/>
          </p:nvPr>
        </p:nvSpPr>
        <p:spPr>
          <a:solidFill>
            <a:srgbClr val="0070C0"/>
          </a:solidFill>
        </p:spPr>
        <p:txBody>
          <a:bodyPr>
            <a:normAutofit/>
          </a:bodyPr>
          <a:lstStyle/>
          <a:p>
            <a:r>
              <a:rPr lang="en-US" sz="7200" b="1" dirty="0">
                <a:solidFill>
                  <a:srgbClr val="FFFF00"/>
                </a:solidFill>
              </a:rPr>
              <a:t>#MITEY2019</a:t>
            </a:r>
          </a:p>
        </p:txBody>
      </p:sp>
      <p:sp>
        <p:nvSpPr>
          <p:cNvPr id="3" name="Content Placeholder 2">
            <a:extLst>
              <a:ext uri="{FF2B5EF4-FFF2-40B4-BE49-F238E27FC236}">
                <a16:creationId xmlns:a16="http://schemas.microsoft.com/office/drawing/2014/main" id="{4F3D4D3E-3BF5-0C4A-90AF-87EAB0339987}"/>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r>
              <a:rPr lang="en-US" sz="4400" dirty="0">
                <a:solidFill>
                  <a:schemeClr val="bg1"/>
                </a:solidFill>
              </a:rPr>
              <a:t>Susie Owen, Deputy Director of Early Years</a:t>
            </a:r>
          </a:p>
          <a:p>
            <a:pPr marL="0" indent="0">
              <a:buNone/>
            </a:pPr>
            <a:r>
              <a:rPr lang="en-US" sz="3600" dirty="0"/>
              <a:t>Department of Education</a:t>
            </a:r>
          </a:p>
          <a:p>
            <a:endParaRPr lang="en-US" dirty="0"/>
          </a:p>
        </p:txBody>
      </p:sp>
    </p:spTree>
    <p:extLst>
      <p:ext uri="{BB962C8B-B14F-4D97-AF65-F5344CB8AC3E}">
        <p14:creationId xmlns:p14="http://schemas.microsoft.com/office/powerpoint/2010/main" val="29192384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385</TotalTime>
  <Words>1374</Words>
  <Application>Microsoft Macintosh PowerPoint</Application>
  <PresentationFormat>Widescreen</PresentationFormat>
  <Paragraphs>132</Paragraphs>
  <Slides>23</Slides>
  <Notes>2</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Wingdings</vt:lpstr>
      <vt:lpstr>Office Theme</vt:lpstr>
      <vt:lpstr>PowerPoint Presentation</vt:lpstr>
      <vt:lpstr>The important bits</vt:lpstr>
      <vt:lpstr>The important bits</vt:lpstr>
      <vt:lpstr>PowerPoint Presentation</vt:lpstr>
      <vt:lpstr>PowerPoint Presentation</vt:lpstr>
      <vt:lpstr>PowerPoint Presentation</vt:lpstr>
      <vt:lpstr>The bigger picture</vt:lpstr>
      <vt:lpstr>And why it matters…</vt:lpstr>
      <vt:lpstr>Why MITEY?</vt:lpstr>
      <vt:lpstr>PowerPoint Presentation</vt:lpstr>
      <vt:lpstr>We have no budget for publicity but we are doing our best  to get positive messages out to the media</vt:lpstr>
      <vt:lpstr> We are building a community for  MITEY men – and gender diversity advocates</vt:lpstr>
      <vt:lpstr>We have a strong  vision of what the future should look like</vt:lpstr>
      <vt:lpstr>Our message is clear</vt:lpstr>
      <vt:lpstr>Doing what we’re doing is NOT WORKING</vt:lpstr>
      <vt:lpstr>What needs to happen – long term (by 2024)</vt:lpstr>
      <vt:lpstr>What needs to happen – medium term (2022 onwards)</vt:lpstr>
      <vt:lpstr>What needs to happen – short term (2020-22)</vt:lpstr>
      <vt:lpstr>What YOU can do TODAY</vt:lpstr>
      <vt:lpstr>What you can do next: the MITEY Charter</vt:lpstr>
      <vt:lpstr>What you can do next</vt:lpstr>
      <vt:lpstr>Minority Report: Tales from the 3%</vt:lpstr>
      <vt:lpstr>#MITEY2019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Jeremy Davies</dc:creator>
  <cp:lastModifiedBy>Jeremy Davies</cp:lastModifiedBy>
  <cp:revision>1</cp:revision>
  <dcterms:created xsi:type="dcterms:W3CDTF">2019-09-02T12:58:14Z</dcterms:created>
  <dcterms:modified xsi:type="dcterms:W3CDTF">2019-09-10T16:20:34Z</dcterms:modified>
</cp:coreProperties>
</file>