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7" r:id="rId2"/>
    <p:sldId id="258" r:id="rId3"/>
    <p:sldId id="259" r:id="rId4"/>
    <p:sldId id="260" r:id="rId5"/>
    <p:sldId id="261" r:id="rId6"/>
    <p:sldId id="262" r:id="rId7"/>
    <p:sldId id="264" r:id="rId8"/>
    <p:sldId id="265" r:id="rId9"/>
    <p:sldId id="266" r:id="rId10"/>
    <p:sldId id="263" r:id="rId11"/>
    <p:sldId id="267" r:id="rId12"/>
    <p:sldId id="269" r:id="rId13"/>
    <p:sldId id="268" r:id="rId14"/>
    <p:sldId id="276" r:id="rId15"/>
    <p:sldId id="275" r:id="rId16"/>
    <p:sldId id="270" r:id="rId17"/>
    <p:sldId id="271" r:id="rId18"/>
    <p:sldId id="272" r:id="rId19"/>
    <p:sldId id="273" r:id="rId20"/>
    <p:sldId id="274" r:id="rId21"/>
    <p:sldId id="277" r:id="rId22"/>
    <p:sldId id="278" r:id="rId23"/>
    <p:sldId id="279" r:id="rId24"/>
  </p:sldIdLst>
  <p:sldSz cx="12192000" cy="6858000"/>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14" d="100"/>
          <a:sy n="114" d="100"/>
        </p:scale>
        <p:origin x="224" y="176"/>
      </p:cViewPr>
      <p:guideLst/>
    </p:cSldViewPr>
  </p:slideViewPr>
  <p:notesTextViewPr>
    <p:cViewPr>
      <p:scale>
        <a:sx n="1" d="1"/>
        <a:sy n="1" d="1"/>
      </p:scale>
      <p:origin x="0" y="0"/>
    </p:cViewPr>
  </p:notesTextViewPr>
  <p:sorterViewPr>
    <p:cViewPr>
      <p:scale>
        <a:sx n="59" d="100"/>
        <a:sy n="5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DF33C2-F301-442E-808D-F3A421A9DD7F}" type="datetimeFigureOut">
              <a:rPr lang="en-GB" smtClean="0"/>
              <a:t>12/09/2019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183F67-C457-4BBD-851C-208F00DE89AF}" type="slidenum">
              <a:rPr lang="en-GB" smtClean="0"/>
              <a:t>‹#›</a:t>
            </a:fld>
            <a:endParaRPr lang="en-GB"/>
          </a:p>
        </p:txBody>
      </p:sp>
    </p:spTree>
    <p:extLst>
      <p:ext uri="{BB962C8B-B14F-4D97-AF65-F5344CB8AC3E}">
        <p14:creationId xmlns:p14="http://schemas.microsoft.com/office/powerpoint/2010/main" val="1679682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18957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latin typeface="Arial" charset="0"/>
              <a:ea typeface="ＭＳ Ｐゴシック" pitchFamily="34" charset="-128"/>
            </a:endParaRPr>
          </a:p>
          <a:p>
            <a:r>
              <a:rPr lang="en-GB" altLang="en-US" dirty="0">
                <a:latin typeface="Arial" charset="0"/>
                <a:ea typeface="ＭＳ Ｐゴシック" pitchFamily="34" charset="-128"/>
              </a:rPr>
              <a:t>The </a:t>
            </a:r>
            <a:r>
              <a:rPr lang="en-GB" altLang="en-US" b="1" u="sng" dirty="0">
                <a:latin typeface="Arial" charset="0"/>
                <a:ea typeface="ＭＳ Ｐゴシック" pitchFamily="34" charset="-128"/>
              </a:rPr>
              <a:t>lifelong</a:t>
            </a:r>
            <a:r>
              <a:rPr lang="en-GB" altLang="en-US" dirty="0">
                <a:latin typeface="Arial" charset="0"/>
                <a:ea typeface="ＭＳ Ｐゴシック" pitchFamily="34" charset="-128"/>
              </a:rPr>
              <a:t> plasticity or </a:t>
            </a:r>
            <a:r>
              <a:rPr lang="en-GB" altLang="en-US" dirty="0" err="1">
                <a:latin typeface="Arial" charset="0"/>
                <a:ea typeface="ＭＳ Ｐゴシック" pitchFamily="34" charset="-128"/>
              </a:rPr>
              <a:t>mouldabiiity</a:t>
            </a:r>
            <a:r>
              <a:rPr lang="en-GB" altLang="en-US" dirty="0">
                <a:latin typeface="Arial" charset="0"/>
                <a:ea typeface="ＭＳ Ｐゴシック" pitchFamily="34" charset="-128"/>
              </a:rPr>
              <a:t> of our brains is another 21</a:t>
            </a:r>
            <a:r>
              <a:rPr lang="en-GB" altLang="en-US" baseline="30000" dirty="0">
                <a:latin typeface="Arial" charset="0"/>
                <a:ea typeface="ＭＳ Ｐゴシック" pitchFamily="34" charset="-128"/>
              </a:rPr>
              <a:t>st</a:t>
            </a:r>
            <a:r>
              <a:rPr lang="en-GB" altLang="en-US" dirty="0">
                <a:latin typeface="Arial" charset="0"/>
                <a:ea typeface="ＭＳ Ｐゴシック" pitchFamily="34" charset="-128"/>
              </a:rPr>
              <a:t> century breakthrough (NB lifelong)</a:t>
            </a:r>
          </a:p>
          <a:p>
            <a:endParaRPr lang="en-GB" altLang="en-US" dirty="0">
              <a:latin typeface="Arial" charset="0"/>
              <a:ea typeface="ＭＳ Ｐゴシック" pitchFamily="34" charset="-128"/>
            </a:endParaRPr>
          </a:p>
          <a:p>
            <a:r>
              <a:rPr lang="en-GB" altLang="en-US" dirty="0">
                <a:latin typeface="Arial" charset="0"/>
                <a:ea typeface="ＭＳ Ｐゴシック" pitchFamily="34" charset="-128"/>
              </a:rPr>
              <a:t>Good news, bad news, good news.</a:t>
            </a:r>
          </a:p>
          <a:p>
            <a:endParaRPr lang="en-GB" altLang="en-US" dirty="0">
              <a:latin typeface="Arial" charset="0"/>
              <a:ea typeface="ＭＳ Ｐゴシック" pitchFamily="34" charset="-128"/>
            </a:endParaRPr>
          </a:p>
          <a:p>
            <a:r>
              <a:rPr lang="en-GB" altLang="en-US" dirty="0">
                <a:latin typeface="Arial" charset="0"/>
                <a:ea typeface="ＭＳ Ｐゴシック" pitchFamily="34" charset="-128"/>
              </a:rPr>
              <a:t>Taxi drivers and Tetris players – brain-changing experiences.</a:t>
            </a:r>
          </a:p>
          <a:p>
            <a:endParaRPr lang="en-GB" altLang="en-US" dirty="0">
              <a:latin typeface="Arial" charset="0"/>
              <a:ea typeface="ＭＳ Ｐゴシック" pitchFamily="34" charset="-128"/>
            </a:endParaRPr>
          </a:p>
          <a:p>
            <a:r>
              <a:rPr lang="en-GB" altLang="en-US" dirty="0">
                <a:latin typeface="Arial" charset="0"/>
                <a:ea typeface="ＭＳ Ｐゴシック" pitchFamily="34" charset="-128"/>
              </a:rPr>
              <a:t>But other world messages can change our brains – stereotypes in particular.</a:t>
            </a:r>
          </a:p>
          <a:p>
            <a:r>
              <a:rPr lang="en-GB" altLang="en-US" dirty="0">
                <a:latin typeface="Arial" charset="0"/>
                <a:ea typeface="ＭＳ Ｐゴシック" pitchFamily="34" charset="-128"/>
              </a:rPr>
              <a:t>Positive and negative messages can change our performance, our behaviour and our brains.</a:t>
            </a:r>
          </a:p>
          <a:p>
            <a:endParaRPr lang="en-GB" altLang="en-US" dirty="0">
              <a:latin typeface="Arial" charset="0"/>
              <a:ea typeface="ＭＳ Ｐゴシック" pitchFamily="34" charset="-128"/>
            </a:endParaRPr>
          </a:p>
          <a:p>
            <a:r>
              <a:rPr lang="en-GB" altLang="en-US" dirty="0">
                <a:latin typeface="Arial" charset="0"/>
                <a:ea typeface="ＭＳ Ｐゴシック" pitchFamily="34" charset="-128"/>
              </a:rPr>
              <a:t>But we can ‘recover’ from this – brains are not fixed, unchangeable</a:t>
            </a:r>
          </a:p>
          <a:p>
            <a:r>
              <a:rPr lang="en-GB" altLang="en-US" dirty="0">
                <a:latin typeface="Arial" charset="0"/>
                <a:ea typeface="ＭＳ Ｐゴシック" pitchFamily="34" charset="-128"/>
              </a:rPr>
              <a:t>.Biology is not destiny</a:t>
            </a:r>
          </a:p>
        </p:txBody>
      </p:sp>
    </p:spTree>
    <p:extLst>
      <p:ext uri="{BB962C8B-B14F-4D97-AF65-F5344CB8AC3E}">
        <p14:creationId xmlns:p14="http://schemas.microsoft.com/office/powerpoint/2010/main" val="483605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 baby brains start out the same?</a:t>
            </a:r>
          </a:p>
          <a:p>
            <a:endParaRPr lang="en-GB" dirty="0"/>
          </a:p>
          <a:p>
            <a:r>
              <a:rPr lang="en-GB" dirty="0"/>
              <a:t>The classic model is the our genes, genitals and gonads are different, so our brains must be too? </a:t>
            </a:r>
          </a:p>
          <a:p>
            <a:r>
              <a:rPr lang="en-GB" dirty="0"/>
              <a:t>Prenatal hormonal marinades will </a:t>
            </a:r>
            <a:r>
              <a:rPr lang="en-GB" dirty="0" err="1"/>
              <a:t>aready</a:t>
            </a:r>
            <a:r>
              <a:rPr lang="en-GB" dirty="0"/>
              <a:t> have started us off down different paths?</a:t>
            </a:r>
          </a:p>
          <a:p>
            <a:r>
              <a:rPr lang="en-GB" dirty="0"/>
              <a:t>Are babies preloaded smartphones? </a:t>
            </a:r>
          </a:p>
          <a:p>
            <a:r>
              <a:rPr lang="en-GB" dirty="0"/>
              <a:t>Or what AI call deep learners – extracting rules from the outside world.</a:t>
            </a:r>
          </a:p>
          <a:p>
            <a:endParaRPr lang="en-GB" dirty="0"/>
          </a:p>
          <a:p>
            <a:r>
              <a:rPr lang="en-GB" dirty="0"/>
              <a:t>NB only recently been able to look at typically developing </a:t>
            </a:r>
            <a:r>
              <a:rPr lang="en-GB" dirty="0" err="1"/>
              <a:t>newborns</a:t>
            </a:r>
            <a:r>
              <a:rPr lang="en-GB" dirty="0"/>
              <a:t> and young infants to get a handle on this issue</a:t>
            </a:r>
          </a:p>
          <a:p>
            <a:r>
              <a:rPr lang="en-GB" dirty="0"/>
              <a:t>Amount of growth and change is stunning – a hugely plastic time (continuing until our late twenties/ early thirties)</a:t>
            </a:r>
          </a:p>
          <a:p>
            <a:endParaRPr lang="en-GB" dirty="0"/>
          </a:p>
          <a:p>
            <a:r>
              <a:rPr lang="en-GB" dirty="0"/>
              <a:t>There are differences linked to later roles in reproduction – but the evidence that these are solely and directly causally linked </a:t>
            </a:r>
            <a:r>
              <a:rPr lang="en-GB" dirty="0" err="1"/>
              <a:t>ot</a:t>
            </a:r>
            <a:r>
              <a:rPr lang="en-GB" dirty="0"/>
              <a:t> later differences that emerge is mixed </a:t>
            </a:r>
            <a:r>
              <a:rPr lang="en-GB"/>
              <a:t>and/or missing.</a:t>
            </a:r>
            <a:endParaRPr lang="en-GB" dirty="0"/>
          </a:p>
        </p:txBody>
      </p:sp>
      <p:sp>
        <p:nvSpPr>
          <p:cNvPr id="4" name="Slide Number Placeholder 3"/>
          <p:cNvSpPr>
            <a:spLocks noGrp="1"/>
          </p:cNvSpPr>
          <p:nvPr>
            <p:ph type="sldNum" sz="quarter" idx="10"/>
          </p:nvPr>
        </p:nvSpPr>
        <p:spPr/>
        <p:txBody>
          <a:bodyPr/>
          <a:lstStyle/>
          <a:p>
            <a:fld id="{FCF29CAC-8833-4A2F-9839-D33043DF83CA}" type="slidenum">
              <a:rPr lang="en-GB" smtClean="0"/>
              <a:t>11</a:t>
            </a:fld>
            <a:endParaRPr lang="en-GB"/>
          </a:p>
        </p:txBody>
      </p:sp>
    </p:spTree>
    <p:extLst>
      <p:ext uri="{BB962C8B-B14F-4D97-AF65-F5344CB8AC3E}">
        <p14:creationId xmlns:p14="http://schemas.microsoft.com/office/powerpoint/2010/main" val="2295232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CF29CAC-8833-4A2F-9839-D33043DF83CA}" type="slidenum">
              <a:rPr lang="en-GB" smtClean="0"/>
              <a:t>16</a:t>
            </a:fld>
            <a:endParaRPr lang="en-GB"/>
          </a:p>
        </p:txBody>
      </p:sp>
    </p:spTree>
    <p:extLst>
      <p:ext uri="{BB962C8B-B14F-4D97-AF65-F5344CB8AC3E}">
        <p14:creationId xmlns:p14="http://schemas.microsoft.com/office/powerpoint/2010/main" val="1183400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charset="0"/>
              </a:rPr>
              <a:t>Given that we have seen that the environment can affect the brain, it could be relevant to consider what there is in the environment that might influence the developing brain.</a:t>
            </a:r>
          </a:p>
          <a:p>
            <a:r>
              <a:rPr lang="en-GB" altLang="en-US" dirty="0">
                <a:latin typeface="Arial" charset="0"/>
              </a:rPr>
              <a:t>Social psychology has demonstrated the effect of negative stereotypes on performance, in ethnic minorities as well as in other groups who differ on some measure. Exposure to the belief that the group to which you belong underperforms at some task will result in a significant deficit in performance on that task. </a:t>
            </a:r>
            <a:endParaRPr lang="en-US" altLang="en-US" dirty="0">
              <a:latin typeface="Arial" charset="0"/>
            </a:endParaRPr>
          </a:p>
        </p:txBody>
      </p:sp>
    </p:spTree>
    <p:extLst>
      <p:ext uri="{BB962C8B-B14F-4D97-AF65-F5344CB8AC3E}">
        <p14:creationId xmlns:p14="http://schemas.microsoft.com/office/powerpoint/2010/main" val="452556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CF29CAC-8833-4A2F-9839-D33043DF83CA}" type="slidenum">
              <a:rPr lang="en-GB" smtClean="0">
                <a:solidFill>
                  <a:prstClr val="black"/>
                </a:solidFill>
              </a:rPr>
              <a:pPr/>
              <a:t>20</a:t>
            </a:fld>
            <a:endParaRPr lang="en-GB">
              <a:solidFill>
                <a:prstClr val="black"/>
              </a:solidFill>
            </a:endParaRPr>
          </a:p>
        </p:txBody>
      </p:sp>
    </p:spTree>
    <p:extLst>
      <p:ext uri="{BB962C8B-B14F-4D97-AF65-F5344CB8AC3E}">
        <p14:creationId xmlns:p14="http://schemas.microsoft.com/office/powerpoint/2010/main" val="3788335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3048000" y="3124200"/>
            <a:ext cx="82296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10733828" y="1110597"/>
            <a:ext cx="2286000" cy="508000"/>
          </a:xfrm>
        </p:spPr>
        <p:txBody>
          <a:bodyPr/>
          <a:lstStyle/>
          <a:p>
            <a:fld id="{BD057AEC-8C61-47D6-80CC-8B8A16D03E48}" type="datetimeFigureOut">
              <a:rPr lang="en-GB" smtClean="0">
                <a:solidFill>
                  <a:srgbClr val="575F6D"/>
                </a:solidFill>
              </a:rPr>
              <a:pPr/>
              <a:t>12/09/2019</a:t>
            </a:fld>
            <a:endParaRPr lang="en-GB">
              <a:solidFill>
                <a:srgbClr val="575F6D"/>
              </a:solidFill>
            </a:endParaRPr>
          </a:p>
        </p:txBody>
      </p:sp>
      <p:sp>
        <p:nvSpPr>
          <p:cNvPr id="17" name="Footer Placeholder 16"/>
          <p:cNvSpPr>
            <a:spLocks noGrp="1"/>
          </p:cNvSpPr>
          <p:nvPr>
            <p:ph type="ftr" sz="quarter" idx="11"/>
          </p:nvPr>
        </p:nvSpPr>
        <p:spPr bwMode="auto">
          <a:xfrm rot="5400000">
            <a:off x="10045959" y="4117661"/>
            <a:ext cx="3657600" cy="512064"/>
          </a:xfrm>
        </p:spPr>
        <p:txBody>
          <a:bodyPr/>
          <a:lstStyle/>
          <a:p>
            <a:endParaRPr lang="en-GB">
              <a:solidFill>
                <a:srgbClr val="575F6D"/>
              </a:solidFill>
            </a:endParaRPr>
          </a:p>
        </p:txBody>
      </p:sp>
      <p:sp>
        <p:nvSpPr>
          <p:cNvPr id="10" name="Rectangle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Rectangle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Rectangle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Rectangle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Straight Connector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Straight Connector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Straight Connector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Straight Connector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Straight Connector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Straight Connector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Rectangle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Oval 20"/>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Oval 22"/>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Oval 23"/>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Oval 25"/>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Oval 24"/>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Slide Number Placeholder 28"/>
          <p:cNvSpPr>
            <a:spLocks noGrp="1"/>
          </p:cNvSpPr>
          <p:nvPr>
            <p:ph type="sldNum" sz="quarter" idx="12"/>
          </p:nvPr>
        </p:nvSpPr>
        <p:spPr bwMode="auto">
          <a:xfrm>
            <a:off x="1767392" y="4928702"/>
            <a:ext cx="812800" cy="517524"/>
          </a:xfrm>
        </p:spPr>
        <p:txBody>
          <a:bodyPr/>
          <a:lstStyle/>
          <a:p>
            <a:fld id="{7B32F255-3D63-4404-AAA6-B9BA3FDFC82C}" type="slidenum">
              <a:rPr lang="en-GB" smtClean="0"/>
              <a:pPr/>
              <a:t>‹#›</a:t>
            </a:fld>
            <a:endParaRPr lang="en-GB"/>
          </a:p>
        </p:txBody>
      </p:sp>
    </p:spTree>
    <p:extLst>
      <p:ext uri="{BB962C8B-B14F-4D97-AF65-F5344CB8AC3E}">
        <p14:creationId xmlns:p14="http://schemas.microsoft.com/office/powerpoint/2010/main" val="102748643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609600" y="1600200"/>
            <a:ext cx="99568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BD057AEC-8C61-47D6-80CC-8B8A16D03E48}" type="datetimeFigureOut">
              <a:rPr lang="en-GB" smtClean="0">
                <a:solidFill>
                  <a:srgbClr val="575F6D"/>
                </a:solidFill>
              </a:rPr>
              <a:pPr/>
              <a:t>12/09/2019</a:t>
            </a:fld>
            <a:endParaRPr lang="en-GB">
              <a:solidFill>
                <a:srgbClr val="575F6D"/>
              </a:solidFill>
            </a:endParaRPr>
          </a:p>
        </p:txBody>
      </p:sp>
      <p:sp>
        <p:nvSpPr>
          <p:cNvPr id="9" name="Slide Number Placeholder 8"/>
          <p:cNvSpPr>
            <a:spLocks noGrp="1"/>
          </p:cNvSpPr>
          <p:nvPr>
            <p:ph type="sldNum" sz="quarter" idx="15"/>
          </p:nvPr>
        </p:nvSpPr>
        <p:spPr/>
        <p:txBody>
          <a:bodyPr rtlCol="0"/>
          <a:lstStyle/>
          <a:p>
            <a:fld id="{7B32F255-3D63-4404-AAA6-B9BA3FDFC82C}" type="slidenum">
              <a:rPr lang="en-GB" smtClean="0"/>
              <a:pPr/>
              <a:t>‹#›</a:t>
            </a:fld>
            <a:endParaRPr lang="en-GB"/>
          </a:p>
        </p:txBody>
      </p:sp>
      <p:sp>
        <p:nvSpPr>
          <p:cNvPr id="10" name="Footer Placeholder 9"/>
          <p:cNvSpPr>
            <a:spLocks noGrp="1"/>
          </p:cNvSpPr>
          <p:nvPr>
            <p:ph type="ftr" sz="quarter" idx="16"/>
          </p:nvPr>
        </p:nvSpPr>
        <p:spPr/>
        <p:txBody>
          <a:bodyPr rtlCol="0"/>
          <a:lstStyle/>
          <a:p>
            <a:endParaRPr lang="en-GB">
              <a:solidFill>
                <a:srgbClr val="575F6D"/>
              </a:solidFill>
            </a:endParaRPr>
          </a:p>
        </p:txBody>
      </p:sp>
    </p:spTree>
    <p:extLst>
      <p:ext uri="{BB962C8B-B14F-4D97-AF65-F5344CB8AC3E}">
        <p14:creationId xmlns:p14="http://schemas.microsoft.com/office/powerpoint/2010/main" val="150259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48000" y="2895600"/>
            <a:ext cx="82296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10732008" y="1106932"/>
            <a:ext cx="2286000" cy="508000"/>
          </a:xfrm>
        </p:spPr>
        <p:txBody>
          <a:bodyPr/>
          <a:lstStyle/>
          <a:p>
            <a:fld id="{BD057AEC-8C61-47D6-80CC-8B8A16D03E48}" type="datetimeFigureOut">
              <a:rPr lang="en-GB" smtClean="0">
                <a:solidFill>
                  <a:srgbClr val="FFF39D"/>
                </a:solidFill>
              </a:rPr>
              <a:pPr/>
              <a:t>12/09/2019</a:t>
            </a:fld>
            <a:endParaRPr lang="en-GB">
              <a:solidFill>
                <a:srgbClr val="FFF39D"/>
              </a:solidFill>
            </a:endParaRPr>
          </a:p>
        </p:txBody>
      </p:sp>
      <p:sp>
        <p:nvSpPr>
          <p:cNvPr id="5" name="Footer Placeholder 4"/>
          <p:cNvSpPr>
            <a:spLocks noGrp="1"/>
          </p:cNvSpPr>
          <p:nvPr>
            <p:ph type="ftr" sz="quarter" idx="11"/>
          </p:nvPr>
        </p:nvSpPr>
        <p:spPr bwMode="auto">
          <a:xfrm rot="5400000">
            <a:off x="10046208" y="4114800"/>
            <a:ext cx="3657600" cy="512064"/>
          </a:xfrm>
        </p:spPr>
        <p:txBody>
          <a:bodyPr/>
          <a:lstStyle/>
          <a:p>
            <a:endParaRPr lang="en-GB">
              <a:solidFill>
                <a:srgbClr val="FFF39D"/>
              </a:solidFill>
            </a:endParaRPr>
          </a:p>
        </p:txBody>
      </p:sp>
      <p:sp>
        <p:nvSpPr>
          <p:cNvPr id="9" name="Rectangle 8"/>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Rectangle 11"/>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Straight Connector 12"/>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Straight Connector 13"/>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Straight Connector 14"/>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Straight Connector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Straight Connector 16"/>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Rectangle 17"/>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Oval 18"/>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Oval 19"/>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Oval 20"/>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Oval 21"/>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Oval 22"/>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Straight Connector 25"/>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Slide Number Placeholder 5"/>
          <p:cNvSpPr>
            <a:spLocks noGrp="1"/>
          </p:cNvSpPr>
          <p:nvPr>
            <p:ph type="sldNum" sz="quarter" idx="12"/>
          </p:nvPr>
        </p:nvSpPr>
        <p:spPr bwMode="auto">
          <a:xfrm>
            <a:off x="1787488" y="4928702"/>
            <a:ext cx="812800" cy="517524"/>
          </a:xfrm>
        </p:spPr>
        <p:txBody>
          <a:bodyPr/>
          <a:lstStyle/>
          <a:p>
            <a:fld id="{7B32F255-3D63-4404-AAA6-B9BA3FDFC82C}" type="slidenum">
              <a:rPr lang="en-GB" smtClean="0"/>
              <a:pPr/>
              <a:t>‹#›</a:t>
            </a:fld>
            <a:endParaRPr lang="en-GB"/>
          </a:p>
        </p:txBody>
      </p:sp>
    </p:spTree>
    <p:extLst>
      <p:ext uri="{BB962C8B-B14F-4D97-AF65-F5344CB8AC3E}">
        <p14:creationId xmlns:p14="http://schemas.microsoft.com/office/powerpoint/2010/main" val="169745582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BD057AEC-8C61-47D6-80CC-8B8A16D03E48}" type="datetimeFigureOut">
              <a:rPr lang="en-GB" smtClean="0">
                <a:solidFill>
                  <a:srgbClr val="575F6D"/>
                </a:solidFill>
              </a:rPr>
              <a:pPr/>
              <a:t>12/09/2019</a:t>
            </a:fld>
            <a:endParaRPr lang="en-GB">
              <a:solidFill>
                <a:srgbClr val="575F6D"/>
              </a:solidFill>
            </a:endParaRPr>
          </a:p>
        </p:txBody>
      </p:sp>
      <p:sp>
        <p:nvSpPr>
          <p:cNvPr id="6" name="Footer Placeholder 5"/>
          <p:cNvSpPr>
            <a:spLocks noGrp="1"/>
          </p:cNvSpPr>
          <p:nvPr>
            <p:ph type="ftr" sz="quarter" idx="11"/>
          </p:nvPr>
        </p:nvSpPr>
        <p:spPr/>
        <p:txBody>
          <a:bodyPr/>
          <a:lstStyle/>
          <a:p>
            <a:endParaRPr lang="en-GB">
              <a:solidFill>
                <a:srgbClr val="575F6D"/>
              </a:solidFill>
            </a:endParaRPr>
          </a:p>
        </p:txBody>
      </p:sp>
      <p:sp>
        <p:nvSpPr>
          <p:cNvPr id="7" name="Slide Number Placeholder 6"/>
          <p:cNvSpPr>
            <a:spLocks noGrp="1"/>
          </p:cNvSpPr>
          <p:nvPr>
            <p:ph type="sldNum" sz="quarter" idx="12"/>
          </p:nvPr>
        </p:nvSpPr>
        <p:spPr/>
        <p:txBody>
          <a:bodyPr/>
          <a:lstStyle/>
          <a:p>
            <a:fld id="{7B32F255-3D63-4404-AAA6-B9BA3FDFC82C}" type="slidenum">
              <a:rPr lang="en-GB" smtClean="0"/>
              <a:pPr/>
              <a:t>‹#›</a:t>
            </a:fld>
            <a:endParaRPr lang="en-GB"/>
          </a:p>
        </p:txBody>
      </p:sp>
      <p:sp>
        <p:nvSpPr>
          <p:cNvPr id="9" name="Content Placeholder 8"/>
          <p:cNvSpPr>
            <a:spLocks noGrp="1"/>
          </p:cNvSpPr>
          <p:nvPr>
            <p:ph sz="quarter" idx="1"/>
          </p:nvPr>
        </p:nvSpPr>
        <p:spPr>
          <a:xfrm>
            <a:off x="609600" y="1600200"/>
            <a:ext cx="4876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5693664" y="1600200"/>
            <a:ext cx="4876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502277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0584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BD057AEC-8C61-47D6-80CC-8B8A16D03E48}" type="datetimeFigureOut">
              <a:rPr lang="en-GB" smtClean="0">
                <a:solidFill>
                  <a:srgbClr val="575F6D"/>
                </a:solidFill>
              </a:rPr>
              <a:pPr/>
              <a:t>12/09/2019</a:t>
            </a:fld>
            <a:endParaRPr lang="en-GB">
              <a:solidFill>
                <a:srgbClr val="575F6D"/>
              </a:solidFill>
            </a:endParaRPr>
          </a:p>
        </p:txBody>
      </p:sp>
      <p:sp>
        <p:nvSpPr>
          <p:cNvPr id="8" name="Footer Placeholder 7"/>
          <p:cNvSpPr>
            <a:spLocks noGrp="1"/>
          </p:cNvSpPr>
          <p:nvPr>
            <p:ph type="ftr" sz="quarter" idx="11"/>
          </p:nvPr>
        </p:nvSpPr>
        <p:spPr/>
        <p:txBody>
          <a:bodyPr/>
          <a:lstStyle/>
          <a:p>
            <a:endParaRPr lang="en-GB">
              <a:solidFill>
                <a:srgbClr val="575F6D"/>
              </a:solidFill>
            </a:endParaRPr>
          </a:p>
        </p:txBody>
      </p:sp>
      <p:sp>
        <p:nvSpPr>
          <p:cNvPr id="9" name="Slide Number Placeholder 8"/>
          <p:cNvSpPr>
            <a:spLocks noGrp="1"/>
          </p:cNvSpPr>
          <p:nvPr>
            <p:ph type="sldNum" sz="quarter" idx="12"/>
          </p:nvPr>
        </p:nvSpPr>
        <p:spPr/>
        <p:txBody>
          <a:bodyPr/>
          <a:lstStyle/>
          <a:p>
            <a:fld id="{7B32F255-3D63-4404-AAA6-B9BA3FDFC82C}" type="slidenum">
              <a:rPr lang="en-GB" smtClean="0"/>
              <a:pPr/>
              <a:t>‹#›</a:t>
            </a:fld>
            <a:endParaRPr lang="en-GB"/>
          </a:p>
        </p:txBody>
      </p:sp>
      <p:sp>
        <p:nvSpPr>
          <p:cNvPr id="11" name="Content Placeholder 10"/>
          <p:cNvSpPr>
            <a:spLocks noGrp="1"/>
          </p:cNvSpPr>
          <p:nvPr>
            <p:ph sz="quarter" idx="2"/>
          </p:nvPr>
        </p:nvSpPr>
        <p:spPr>
          <a:xfrm>
            <a:off x="609600" y="2362200"/>
            <a:ext cx="48768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5829300" y="2362200"/>
            <a:ext cx="48768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extLst>
      <p:ext uri="{BB962C8B-B14F-4D97-AF65-F5344CB8AC3E}">
        <p14:creationId xmlns:p14="http://schemas.microsoft.com/office/powerpoint/2010/main" val="4069156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BD057AEC-8C61-47D6-80CC-8B8A16D03E48}" type="datetimeFigureOut">
              <a:rPr lang="en-GB" smtClean="0">
                <a:solidFill>
                  <a:srgbClr val="575F6D"/>
                </a:solidFill>
              </a:rPr>
              <a:pPr/>
              <a:t>12/09/2019</a:t>
            </a:fld>
            <a:endParaRPr lang="en-GB">
              <a:solidFill>
                <a:srgbClr val="575F6D"/>
              </a:solidFill>
            </a:endParaRPr>
          </a:p>
        </p:txBody>
      </p:sp>
      <p:sp>
        <p:nvSpPr>
          <p:cNvPr id="7" name="Slide Number Placeholder 6"/>
          <p:cNvSpPr>
            <a:spLocks noGrp="1"/>
          </p:cNvSpPr>
          <p:nvPr>
            <p:ph type="sldNum" sz="quarter" idx="11"/>
          </p:nvPr>
        </p:nvSpPr>
        <p:spPr/>
        <p:txBody>
          <a:bodyPr rtlCol="0"/>
          <a:lstStyle/>
          <a:p>
            <a:fld id="{7B32F255-3D63-4404-AAA6-B9BA3FDFC82C}" type="slidenum">
              <a:rPr lang="en-GB" smtClean="0"/>
              <a:pPr/>
              <a:t>‹#›</a:t>
            </a:fld>
            <a:endParaRPr lang="en-GB"/>
          </a:p>
        </p:txBody>
      </p:sp>
      <p:sp>
        <p:nvSpPr>
          <p:cNvPr id="8" name="Footer Placeholder 7"/>
          <p:cNvSpPr>
            <a:spLocks noGrp="1"/>
          </p:cNvSpPr>
          <p:nvPr>
            <p:ph type="ftr" sz="quarter" idx="12"/>
          </p:nvPr>
        </p:nvSpPr>
        <p:spPr/>
        <p:txBody>
          <a:bodyPr rtlCol="0"/>
          <a:lstStyle/>
          <a:p>
            <a:endParaRPr lang="en-GB">
              <a:solidFill>
                <a:srgbClr val="575F6D"/>
              </a:solidFill>
            </a:endParaRPr>
          </a:p>
        </p:txBody>
      </p:sp>
    </p:spTree>
    <p:extLst>
      <p:ext uri="{BB962C8B-B14F-4D97-AF65-F5344CB8AC3E}">
        <p14:creationId xmlns:p14="http://schemas.microsoft.com/office/powerpoint/2010/main" val="894050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057AEC-8C61-47D6-80CC-8B8A16D03E48}" type="datetimeFigureOut">
              <a:rPr lang="en-GB" smtClean="0">
                <a:solidFill>
                  <a:srgbClr val="575F6D"/>
                </a:solidFill>
              </a:rPr>
              <a:pPr/>
              <a:t>12/09/2019</a:t>
            </a:fld>
            <a:endParaRPr lang="en-GB">
              <a:solidFill>
                <a:srgbClr val="575F6D"/>
              </a:solidFill>
            </a:endParaRPr>
          </a:p>
        </p:txBody>
      </p:sp>
      <p:sp>
        <p:nvSpPr>
          <p:cNvPr id="3" name="Footer Placeholder 2"/>
          <p:cNvSpPr>
            <a:spLocks noGrp="1"/>
          </p:cNvSpPr>
          <p:nvPr>
            <p:ph type="ftr" sz="quarter" idx="11"/>
          </p:nvPr>
        </p:nvSpPr>
        <p:spPr/>
        <p:txBody>
          <a:bodyPr/>
          <a:lstStyle/>
          <a:p>
            <a:endParaRPr lang="en-GB">
              <a:solidFill>
                <a:srgbClr val="575F6D"/>
              </a:solidFill>
            </a:endParaRPr>
          </a:p>
        </p:txBody>
      </p:sp>
      <p:sp>
        <p:nvSpPr>
          <p:cNvPr id="4" name="Slide Number Placeholder 3"/>
          <p:cNvSpPr>
            <a:spLocks noGrp="1"/>
          </p:cNvSpPr>
          <p:nvPr>
            <p:ph type="sldNum" sz="quarter" idx="12"/>
          </p:nvPr>
        </p:nvSpPr>
        <p:spPr/>
        <p:txBody>
          <a:bodyPr/>
          <a:lstStyle/>
          <a:p>
            <a:fld id="{7B32F255-3D63-4404-AAA6-B9BA3FDFC82C}" type="slidenum">
              <a:rPr lang="en-GB" smtClean="0"/>
              <a:pPr/>
              <a:t>‹#›</a:t>
            </a:fld>
            <a:endParaRPr lang="en-GB"/>
          </a:p>
        </p:txBody>
      </p:sp>
    </p:spTree>
    <p:extLst>
      <p:ext uri="{BB962C8B-B14F-4D97-AF65-F5344CB8AC3E}">
        <p14:creationId xmlns:p14="http://schemas.microsoft.com/office/powerpoint/2010/main" val="2761046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defTabSz="914400"/>
            <a:fld id="{BD057AEC-8C61-47D6-80CC-8B8A16D03E48}" type="datetimeFigureOut">
              <a:rPr lang="en-GB" smtClean="0">
                <a:solidFill>
                  <a:srgbClr val="575F6D"/>
                </a:solidFill>
              </a:rPr>
              <a:pPr defTabSz="914400"/>
              <a:t>12/09/2019</a:t>
            </a:fld>
            <a:endParaRPr lang="en-GB">
              <a:solidFill>
                <a:srgbClr val="575F6D"/>
              </a:solidFill>
            </a:endParaRPr>
          </a:p>
        </p:txBody>
      </p:sp>
      <p:sp>
        <p:nvSpPr>
          <p:cNvPr id="4" name="Footer Placeholder 3"/>
          <p:cNvSpPr>
            <a:spLocks noGrp="1"/>
          </p:cNvSpPr>
          <p:nvPr>
            <p:ph type="ftr" sz="quarter" idx="11"/>
          </p:nvPr>
        </p:nvSpPr>
        <p:spPr/>
        <p:txBody>
          <a:bodyPr/>
          <a:lstStyle/>
          <a:p>
            <a:pPr defTabSz="914400"/>
            <a:endParaRPr lang="en-GB">
              <a:solidFill>
                <a:srgbClr val="575F6D"/>
              </a:solidFill>
            </a:endParaRPr>
          </a:p>
        </p:txBody>
      </p:sp>
      <p:sp>
        <p:nvSpPr>
          <p:cNvPr id="5" name="Slide Number Placeholder 4"/>
          <p:cNvSpPr>
            <a:spLocks noGrp="1"/>
          </p:cNvSpPr>
          <p:nvPr>
            <p:ph type="sldNum" sz="quarter" idx="12"/>
          </p:nvPr>
        </p:nvSpPr>
        <p:spPr/>
        <p:txBody>
          <a:bodyPr/>
          <a:lstStyle/>
          <a:p>
            <a:pPr defTabSz="914400"/>
            <a:fld id="{7B32F255-3D63-4404-AAA6-B9BA3FDFC82C}" type="slidenum">
              <a:rPr lang="en-GB" smtClean="0"/>
              <a:pPr defTabSz="914400"/>
              <a:t>‹#›</a:t>
            </a:fld>
            <a:endParaRPr lang="en-GB"/>
          </a:p>
        </p:txBody>
      </p:sp>
    </p:spTree>
    <p:extLst>
      <p:ext uri="{BB962C8B-B14F-4D97-AF65-F5344CB8AC3E}">
        <p14:creationId xmlns:p14="http://schemas.microsoft.com/office/powerpoint/2010/main" val="354122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Title 1"/>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Straight Connector 8"/>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Straight Connector 10"/>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Rectangle 11"/>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Straight Connector 12"/>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Oval 13"/>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Content Placeholder 17"/>
          <p:cNvSpPr>
            <a:spLocks noGrp="1"/>
          </p:cNvSpPr>
          <p:nvPr>
            <p:ph sz="quarter" idx="1"/>
          </p:nvPr>
        </p:nvSpPr>
        <p:spPr>
          <a:xfrm>
            <a:off x="406400" y="274320"/>
            <a:ext cx="75184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BD057AEC-8C61-47D6-80CC-8B8A16D03E48}" type="datetimeFigureOut">
              <a:rPr lang="en-GB" smtClean="0">
                <a:solidFill>
                  <a:srgbClr val="575F6D"/>
                </a:solidFill>
              </a:rPr>
              <a:pPr/>
              <a:t>12/09/2019</a:t>
            </a:fld>
            <a:endParaRPr lang="en-GB">
              <a:solidFill>
                <a:srgbClr val="575F6D"/>
              </a:solidFill>
            </a:endParaRPr>
          </a:p>
        </p:txBody>
      </p:sp>
      <p:sp>
        <p:nvSpPr>
          <p:cNvPr id="22" name="Slide Number Placeholder 21"/>
          <p:cNvSpPr>
            <a:spLocks noGrp="1"/>
          </p:cNvSpPr>
          <p:nvPr>
            <p:ph type="sldNum" sz="quarter" idx="15"/>
          </p:nvPr>
        </p:nvSpPr>
        <p:spPr/>
        <p:txBody>
          <a:bodyPr rtlCol="0"/>
          <a:lstStyle/>
          <a:p>
            <a:fld id="{7B32F255-3D63-4404-AAA6-B9BA3FDFC82C}" type="slidenum">
              <a:rPr lang="en-GB" smtClean="0"/>
              <a:pPr/>
              <a:t>‹#›</a:t>
            </a:fld>
            <a:endParaRPr lang="en-GB"/>
          </a:p>
        </p:txBody>
      </p:sp>
      <p:sp>
        <p:nvSpPr>
          <p:cNvPr id="23" name="Footer Placeholder 22"/>
          <p:cNvSpPr>
            <a:spLocks noGrp="1"/>
          </p:cNvSpPr>
          <p:nvPr>
            <p:ph type="ftr" sz="quarter" idx="16"/>
          </p:nvPr>
        </p:nvSpPr>
        <p:spPr/>
        <p:txBody>
          <a:bodyPr rtlCol="0"/>
          <a:lstStyle/>
          <a:p>
            <a:endParaRPr lang="en-GB">
              <a:solidFill>
                <a:srgbClr val="575F6D"/>
              </a:solidFill>
            </a:endParaRPr>
          </a:p>
        </p:txBody>
      </p:sp>
    </p:spTree>
    <p:extLst>
      <p:ext uri="{BB962C8B-B14F-4D97-AF65-F5344CB8AC3E}">
        <p14:creationId xmlns:p14="http://schemas.microsoft.com/office/powerpoint/2010/main" val="324572555"/>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Oval 12"/>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Title 1"/>
          <p:cNvSpPr>
            <a:spLocks noGrp="1"/>
          </p:cNvSpPr>
          <p:nvPr>
            <p:ph type="title"/>
          </p:nvPr>
        </p:nvSpPr>
        <p:spPr>
          <a:xfrm rot="5400000">
            <a:off x="5518404" y="3124200"/>
            <a:ext cx="6309360" cy="6096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Rectangle 10"/>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Straight Connector 11"/>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Straight Connector 18"/>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Straight Connector 19"/>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Date Placeholder 16"/>
          <p:cNvSpPr>
            <a:spLocks noGrp="1"/>
          </p:cNvSpPr>
          <p:nvPr>
            <p:ph type="dt" sz="half" idx="10"/>
          </p:nvPr>
        </p:nvSpPr>
        <p:spPr/>
        <p:txBody>
          <a:bodyPr rtlCol="0"/>
          <a:lstStyle/>
          <a:p>
            <a:fld id="{BD057AEC-8C61-47D6-80CC-8B8A16D03E48}" type="datetimeFigureOut">
              <a:rPr lang="en-GB" smtClean="0">
                <a:solidFill>
                  <a:srgbClr val="575F6D"/>
                </a:solidFill>
              </a:rPr>
              <a:pPr/>
              <a:t>12/09/2019</a:t>
            </a:fld>
            <a:endParaRPr lang="en-GB">
              <a:solidFill>
                <a:srgbClr val="575F6D"/>
              </a:solidFill>
            </a:endParaRPr>
          </a:p>
        </p:txBody>
      </p:sp>
      <p:sp>
        <p:nvSpPr>
          <p:cNvPr id="18" name="Slide Number Placeholder 17"/>
          <p:cNvSpPr>
            <a:spLocks noGrp="1"/>
          </p:cNvSpPr>
          <p:nvPr>
            <p:ph type="sldNum" sz="quarter" idx="11"/>
          </p:nvPr>
        </p:nvSpPr>
        <p:spPr/>
        <p:txBody>
          <a:bodyPr rtlCol="0"/>
          <a:lstStyle/>
          <a:p>
            <a:fld id="{7B32F255-3D63-4404-AAA6-B9BA3FDFC82C}" type="slidenum">
              <a:rPr lang="en-GB" smtClean="0"/>
              <a:pPr/>
              <a:t>‹#›</a:t>
            </a:fld>
            <a:endParaRPr lang="en-GB"/>
          </a:p>
        </p:txBody>
      </p:sp>
      <p:sp>
        <p:nvSpPr>
          <p:cNvPr id="21" name="Footer Placeholder 20"/>
          <p:cNvSpPr>
            <a:spLocks noGrp="1"/>
          </p:cNvSpPr>
          <p:nvPr>
            <p:ph type="ftr" sz="quarter" idx="12"/>
          </p:nvPr>
        </p:nvSpPr>
        <p:spPr/>
        <p:txBody>
          <a:bodyPr rtlCol="0"/>
          <a:lstStyle/>
          <a:p>
            <a:endParaRPr lang="en-GB">
              <a:solidFill>
                <a:srgbClr val="575F6D"/>
              </a:solidFill>
            </a:endParaRPr>
          </a:p>
        </p:txBody>
      </p:sp>
    </p:spTree>
    <p:extLst>
      <p:ext uri="{BB962C8B-B14F-4D97-AF65-F5344CB8AC3E}">
        <p14:creationId xmlns:p14="http://schemas.microsoft.com/office/powerpoint/2010/main" val="2616731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D057AEC-8C61-47D6-80CC-8B8A16D03E48}" type="datetimeFigureOut">
              <a:rPr lang="en-GB" smtClean="0">
                <a:solidFill>
                  <a:srgbClr val="575F6D"/>
                </a:solidFill>
              </a:rPr>
              <a:pPr/>
              <a:t>12/09/2019</a:t>
            </a:fld>
            <a:endParaRPr lang="en-GB">
              <a:solidFill>
                <a:srgbClr val="575F6D"/>
              </a:solidFill>
            </a:endParaRPr>
          </a:p>
        </p:txBody>
      </p:sp>
      <p:sp>
        <p:nvSpPr>
          <p:cNvPr id="5" name="Footer Placeholder 4"/>
          <p:cNvSpPr>
            <a:spLocks noGrp="1"/>
          </p:cNvSpPr>
          <p:nvPr>
            <p:ph type="ftr" sz="quarter" idx="11"/>
          </p:nvPr>
        </p:nvSpPr>
        <p:spPr/>
        <p:txBody>
          <a:bodyPr/>
          <a:lstStyle/>
          <a:p>
            <a:endParaRPr lang="en-GB">
              <a:solidFill>
                <a:srgbClr val="575F6D"/>
              </a:solidFill>
            </a:endParaRPr>
          </a:p>
        </p:txBody>
      </p:sp>
      <p:sp>
        <p:nvSpPr>
          <p:cNvPr id="6" name="Slide Number Placeholder 5"/>
          <p:cNvSpPr>
            <a:spLocks noGrp="1"/>
          </p:cNvSpPr>
          <p:nvPr>
            <p:ph type="sldNum" sz="quarter" idx="12"/>
          </p:nvPr>
        </p:nvSpPr>
        <p:spPr/>
        <p:txBody>
          <a:bodyPr/>
          <a:lstStyle/>
          <a:p>
            <a:fld id="{7B32F255-3D63-4404-AAA6-B9BA3FDFC82C}" type="slidenum">
              <a:rPr lang="en-GB" smtClean="0"/>
              <a:pPr/>
              <a:t>‹#›</a:t>
            </a:fld>
            <a:endParaRPr lang="en-GB"/>
          </a:p>
        </p:txBody>
      </p:sp>
    </p:spTree>
    <p:extLst>
      <p:ext uri="{BB962C8B-B14F-4D97-AF65-F5344CB8AC3E}">
        <p14:creationId xmlns:p14="http://schemas.microsoft.com/office/powerpoint/2010/main" val="3784268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235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D057AEC-8C61-47D6-80CC-8B8A16D03E48}" type="datetimeFigureOut">
              <a:rPr lang="en-GB" smtClean="0">
                <a:solidFill>
                  <a:srgbClr val="575F6D"/>
                </a:solidFill>
              </a:rPr>
              <a:pPr/>
              <a:t>12/09/2019</a:t>
            </a:fld>
            <a:endParaRPr lang="en-GB">
              <a:solidFill>
                <a:srgbClr val="575F6D"/>
              </a:solidFill>
            </a:endParaRPr>
          </a:p>
        </p:txBody>
      </p:sp>
      <p:sp>
        <p:nvSpPr>
          <p:cNvPr id="5" name="Footer Placeholder 4"/>
          <p:cNvSpPr>
            <a:spLocks noGrp="1"/>
          </p:cNvSpPr>
          <p:nvPr>
            <p:ph type="ftr" sz="quarter" idx="11"/>
          </p:nvPr>
        </p:nvSpPr>
        <p:spPr/>
        <p:txBody>
          <a:bodyPr/>
          <a:lstStyle/>
          <a:p>
            <a:endParaRPr lang="en-GB">
              <a:solidFill>
                <a:srgbClr val="575F6D"/>
              </a:solidFill>
            </a:endParaRPr>
          </a:p>
        </p:txBody>
      </p:sp>
      <p:sp>
        <p:nvSpPr>
          <p:cNvPr id="6" name="Slide Number Placeholder 5"/>
          <p:cNvSpPr>
            <a:spLocks noGrp="1"/>
          </p:cNvSpPr>
          <p:nvPr>
            <p:ph type="sldNum" sz="quarter" idx="12"/>
          </p:nvPr>
        </p:nvSpPr>
        <p:spPr/>
        <p:txBody>
          <a:bodyPr/>
          <a:lstStyle/>
          <a:p>
            <a:fld id="{7B32F255-3D63-4404-AAA6-B9BA3FDFC82C}" type="slidenum">
              <a:rPr lang="en-GB" smtClean="0"/>
              <a:pPr/>
              <a:t>‹#›</a:t>
            </a:fld>
            <a:endParaRPr lang="en-GB"/>
          </a:p>
        </p:txBody>
      </p:sp>
    </p:spTree>
    <p:extLst>
      <p:ext uri="{BB962C8B-B14F-4D97-AF65-F5344CB8AC3E}">
        <p14:creationId xmlns:p14="http://schemas.microsoft.com/office/powerpoint/2010/main" val="2196975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Title Placeholder 21"/>
          <p:cNvSpPr>
            <a:spLocks noGrp="1"/>
          </p:cNvSpPr>
          <p:nvPr>
            <p:ph type="title"/>
          </p:nvPr>
        </p:nvSpPr>
        <p:spPr>
          <a:xfrm>
            <a:off x="609600" y="274638"/>
            <a:ext cx="99568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BD057AEC-8C61-47D6-80CC-8B8A16D03E48}" type="datetimeFigureOut">
              <a:rPr lang="en-GB" smtClean="0">
                <a:solidFill>
                  <a:srgbClr val="575F6D"/>
                </a:solidFill>
              </a:rPr>
              <a:pPr/>
              <a:t>12/09/2019</a:t>
            </a:fld>
            <a:endParaRPr lang="en-GB">
              <a:solidFill>
                <a:srgbClr val="575F6D"/>
              </a:solidFill>
            </a:endParaRPr>
          </a:p>
        </p:txBody>
      </p:sp>
      <p:sp>
        <p:nvSpPr>
          <p:cNvPr id="3" name="Footer Placeholder 2"/>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en-GB">
              <a:solidFill>
                <a:srgbClr val="575F6D"/>
              </a:solidFill>
            </a:endParaRPr>
          </a:p>
        </p:txBody>
      </p:sp>
      <p:sp>
        <p:nvSpPr>
          <p:cNvPr id="7" name="Straight Connector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Straight Connector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Rectangle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Straight Connector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Oval 11"/>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Slide Number Placeholder 22"/>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7B32F255-3D63-4404-AAA6-B9BA3FDFC82C}" type="slidenum">
              <a:rPr lang="en-GB" smtClean="0"/>
              <a:pPr/>
              <a:t>‹#›</a:t>
            </a:fld>
            <a:endParaRPr lang="en-GB"/>
          </a:p>
        </p:txBody>
      </p:sp>
    </p:spTree>
    <p:extLst>
      <p:ext uri="{BB962C8B-B14F-4D97-AF65-F5344CB8AC3E}">
        <p14:creationId xmlns:p14="http://schemas.microsoft.com/office/powerpoint/2010/main" val="10678706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3000" b="0" i="0" u="none"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jpeg"/><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2.jpeg"/><Relationship Id="rId3" Type="http://schemas.openxmlformats.org/officeDocument/2006/relationships/image" Target="../media/image26.jpeg"/><Relationship Id="rId7" Type="http://schemas.microsoft.com/office/2007/relationships/hdphoto" Target="../media/hdphoto2.wdp"/><Relationship Id="rId12" Type="http://schemas.microsoft.com/office/2007/relationships/hdphoto" Target="../media/hdphoto4.wdp"/><Relationship Id="rId17" Type="http://schemas.openxmlformats.org/officeDocument/2006/relationships/image" Target="../media/image35.png"/><Relationship Id="rId2" Type="http://schemas.openxmlformats.org/officeDocument/2006/relationships/image" Target="../media/image25.jpeg"/><Relationship Id="rId16" Type="http://schemas.openxmlformats.org/officeDocument/2006/relationships/image" Target="../media/image34.png"/><Relationship Id="rId1" Type="http://schemas.openxmlformats.org/officeDocument/2006/relationships/slideLayout" Target="../slideLayouts/slideLayout6.xml"/><Relationship Id="rId6" Type="http://schemas.openxmlformats.org/officeDocument/2006/relationships/image" Target="../media/image28.jpeg"/><Relationship Id="rId11" Type="http://schemas.openxmlformats.org/officeDocument/2006/relationships/image" Target="../media/image31.jpeg"/><Relationship Id="rId5" Type="http://schemas.microsoft.com/office/2007/relationships/hdphoto" Target="../media/hdphoto1.wdp"/><Relationship Id="rId15" Type="http://schemas.microsoft.com/office/2007/relationships/hdphoto" Target="../media/hdphoto5.wdp"/><Relationship Id="rId10" Type="http://schemas.microsoft.com/office/2007/relationships/hdphoto" Target="../media/hdphoto3.wdp"/><Relationship Id="rId4" Type="http://schemas.openxmlformats.org/officeDocument/2006/relationships/image" Target="../media/image27.jpeg"/><Relationship Id="rId9" Type="http://schemas.openxmlformats.org/officeDocument/2006/relationships/image" Target="../media/image30.png"/><Relationship Id="rId14" Type="http://schemas.openxmlformats.org/officeDocument/2006/relationships/image" Target="../media/image33.jpeg"/></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xml"/><Relationship Id="rId5" Type="http://schemas.openxmlformats.org/officeDocument/2006/relationships/image" Target="../media/image45.png"/><Relationship Id="rId4" Type="http://schemas.openxmlformats.org/officeDocument/2006/relationships/image" Target="../media/image44.png"/></Relationships>
</file>

<file path=ppt/slides/_rels/slide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52.png"/></Relationships>
</file>

<file path=ppt/slides/_rels/slide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jpe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6.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60.png"/></Relationships>
</file>

<file path=ppt/slides/_rels/slide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6.xml"/><Relationship Id="rId5" Type="http://schemas.openxmlformats.org/officeDocument/2006/relationships/image" Target="../media/image64.png"/><Relationship Id="rId4" Type="http://schemas.openxmlformats.org/officeDocument/2006/relationships/image" Target="../media/image63.png"/></Relationships>
</file>

<file path=ppt/slides/_rels/slide1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7.png"/><Relationship Id="rId7"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5.jpe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32.jpeg"/></Relationships>
</file>

<file path=ppt/slides/_rels/slide12.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slideLayout" Target="../slideLayouts/slideLayout6.xml"/><Relationship Id="rId6" Type="http://schemas.openxmlformats.org/officeDocument/2006/relationships/image" Target="../media/image74.png"/><Relationship Id="rId11" Type="http://schemas.openxmlformats.org/officeDocument/2006/relationships/image" Target="../media/image79.jpeg"/><Relationship Id="rId5" Type="http://schemas.openxmlformats.org/officeDocument/2006/relationships/image" Target="../media/image73.pn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png"/></Relationships>
</file>

<file path=ppt/slides/_rels/slide1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82.png"/></Relationships>
</file>

<file path=ppt/slides/_rels/slide14.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png"/><Relationship Id="rId1" Type="http://schemas.openxmlformats.org/officeDocument/2006/relationships/slideLayout" Target="../slideLayouts/slideLayout6.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1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eg"/><Relationship Id="rId1" Type="http://schemas.openxmlformats.org/officeDocument/2006/relationships/slideLayout" Target="../slideLayouts/slideLayout4.xml"/><Relationship Id="rId5" Type="http://schemas.openxmlformats.org/officeDocument/2006/relationships/image" Target="../media/image93.png"/><Relationship Id="rId4" Type="http://schemas.openxmlformats.org/officeDocument/2006/relationships/image" Target="../media/image92.png"/></Relationships>
</file>

<file path=ppt/slides/_rels/slide16.xml.rels><?xml version="1.0" encoding="UTF-8" standalone="yes"?>
<Relationships xmlns="http://schemas.openxmlformats.org/package/2006/relationships"><Relationship Id="rId3" Type="http://schemas.openxmlformats.org/officeDocument/2006/relationships/image" Target="../media/image94.png"/><Relationship Id="rId7" Type="http://schemas.openxmlformats.org/officeDocument/2006/relationships/image" Target="../media/image98.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jpeg"/></Relationships>
</file>

<file path=ppt/slides/_rels/slide1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3.png"/></Relationships>
</file>

<file path=ppt/slides/_rels/slide2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emf"/><Relationship Id="rId1" Type="http://schemas.openxmlformats.org/officeDocument/2006/relationships/slideLayout" Target="../slideLayouts/slideLayout6.xml"/><Relationship Id="rId5" Type="http://schemas.openxmlformats.org/officeDocument/2006/relationships/image" Target="../media/image107.jpeg"/><Relationship Id="rId4" Type="http://schemas.openxmlformats.org/officeDocument/2006/relationships/image" Target="../media/image106.png"/></Relationships>
</file>

<file path=ppt/slides/_rels/slide22.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2.jpeg"/><Relationship Id="rId18" Type="http://schemas.openxmlformats.org/officeDocument/2006/relationships/image" Target="../media/image108.png"/><Relationship Id="rId3" Type="http://schemas.openxmlformats.org/officeDocument/2006/relationships/image" Target="../media/image26.jpeg"/><Relationship Id="rId21" Type="http://schemas.openxmlformats.org/officeDocument/2006/relationships/image" Target="../media/image110.png"/><Relationship Id="rId7" Type="http://schemas.microsoft.com/office/2007/relationships/hdphoto" Target="../media/hdphoto2.wdp"/><Relationship Id="rId12" Type="http://schemas.microsoft.com/office/2007/relationships/hdphoto" Target="../media/hdphoto4.wdp"/><Relationship Id="rId17" Type="http://schemas.openxmlformats.org/officeDocument/2006/relationships/image" Target="../media/image35.png"/><Relationship Id="rId2" Type="http://schemas.openxmlformats.org/officeDocument/2006/relationships/image" Target="../media/image25.jpeg"/><Relationship Id="rId16" Type="http://schemas.openxmlformats.org/officeDocument/2006/relationships/image" Target="../media/image34.png"/><Relationship Id="rId20" Type="http://schemas.openxmlformats.org/officeDocument/2006/relationships/image" Target="../media/image101.png"/><Relationship Id="rId1" Type="http://schemas.openxmlformats.org/officeDocument/2006/relationships/slideLayout" Target="../slideLayouts/slideLayout6.xml"/><Relationship Id="rId6" Type="http://schemas.openxmlformats.org/officeDocument/2006/relationships/image" Target="../media/image28.jpeg"/><Relationship Id="rId11" Type="http://schemas.openxmlformats.org/officeDocument/2006/relationships/image" Target="../media/image31.jpeg"/><Relationship Id="rId5" Type="http://schemas.microsoft.com/office/2007/relationships/hdphoto" Target="../media/hdphoto1.wdp"/><Relationship Id="rId15" Type="http://schemas.microsoft.com/office/2007/relationships/hdphoto" Target="../media/hdphoto5.wdp"/><Relationship Id="rId10" Type="http://schemas.microsoft.com/office/2007/relationships/hdphoto" Target="../media/hdphoto3.wdp"/><Relationship Id="rId19" Type="http://schemas.openxmlformats.org/officeDocument/2006/relationships/image" Target="../media/image109.png"/><Relationship Id="rId4" Type="http://schemas.openxmlformats.org/officeDocument/2006/relationships/image" Target="../media/image27.jpeg"/><Relationship Id="rId9" Type="http://schemas.openxmlformats.org/officeDocument/2006/relationships/image" Target="../media/image30.png"/><Relationship Id="rId14" Type="http://schemas.openxmlformats.org/officeDocument/2006/relationships/image" Target="../media/image33.jpeg"/></Relationships>
</file>

<file path=ppt/slides/_rels/slide2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jpeg"/><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6308" y="2921012"/>
            <a:ext cx="6471139" cy="2568042"/>
          </a:xfrm>
          <a:ln w="19050">
            <a:solidFill>
              <a:schemeClr val="tx1"/>
            </a:solidFill>
          </a:ln>
        </p:spPr>
        <p:txBody>
          <a:bodyPr>
            <a:normAutofit fontScale="90000"/>
          </a:bodyPr>
          <a:lstStyle/>
          <a:p>
            <a:pPr algn="ctr"/>
            <a:r>
              <a:rPr lang="en-GB" sz="3200" dirty="0"/>
              <a:t>“Mind the Gender Gap: </a:t>
            </a:r>
            <a:br>
              <a:rPr lang="en-GB" sz="2400" dirty="0"/>
            </a:br>
            <a:br>
              <a:rPr lang="en-GB" sz="2400" dirty="0"/>
            </a:br>
            <a:r>
              <a:rPr lang="en-GB" sz="2400" dirty="0"/>
              <a:t>Why men aren’t from Mars and women aren’t from Venus – </a:t>
            </a:r>
            <a:br>
              <a:rPr lang="en-GB" sz="2400" dirty="0"/>
            </a:br>
            <a:br>
              <a:rPr lang="en-GB" sz="2400" dirty="0"/>
            </a:br>
            <a:r>
              <a:rPr lang="en-GB" sz="2400" dirty="0"/>
              <a:t>and what that means for early years education”</a:t>
            </a:r>
          </a:p>
        </p:txBody>
      </p:sp>
      <p:sp>
        <p:nvSpPr>
          <p:cNvPr id="3" name="Subtitle 2"/>
          <p:cNvSpPr>
            <a:spLocks noGrp="1"/>
          </p:cNvSpPr>
          <p:nvPr>
            <p:ph type="subTitle" idx="1"/>
          </p:nvPr>
        </p:nvSpPr>
        <p:spPr>
          <a:xfrm>
            <a:off x="1429514" y="5535454"/>
            <a:ext cx="8229600" cy="771290"/>
          </a:xfrm>
        </p:spPr>
        <p:txBody>
          <a:bodyPr>
            <a:normAutofit fontScale="55000" lnSpcReduction="20000"/>
          </a:bodyPr>
          <a:lstStyle/>
          <a:p>
            <a:pPr algn="ctr"/>
            <a:endParaRPr lang="en-GB" b="1" dirty="0"/>
          </a:p>
          <a:p>
            <a:pPr algn="ctr"/>
            <a:r>
              <a:rPr lang="en-GB" sz="2600" b="1" dirty="0"/>
              <a:t>Professor Gina Rippon, </a:t>
            </a:r>
          </a:p>
          <a:p>
            <a:pPr algn="ctr"/>
            <a:r>
              <a:rPr lang="en-GB" sz="2600" b="1" dirty="0"/>
              <a:t>Aston Brain Centre, Aston University</a:t>
            </a:r>
            <a:r>
              <a:rPr lang="en-GB" sz="3400" b="1" dirty="0"/>
              <a:t>.</a:t>
            </a:r>
          </a:p>
        </p:txBody>
      </p:sp>
      <p:grpSp>
        <p:nvGrpSpPr>
          <p:cNvPr id="9" name="Group 8"/>
          <p:cNvGrpSpPr>
            <a:grpSpLocks noChangeAspect="1"/>
          </p:cNvGrpSpPr>
          <p:nvPr/>
        </p:nvGrpSpPr>
        <p:grpSpPr>
          <a:xfrm>
            <a:off x="151781" y="142164"/>
            <a:ext cx="2092155" cy="2228136"/>
            <a:chOff x="564480" y="183746"/>
            <a:chExt cx="2197192" cy="2514438"/>
          </a:xfrm>
        </p:grpSpPr>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b="6612"/>
            <a:stretch>
              <a:fillRect/>
            </a:stretch>
          </p:blipFill>
          <p:spPr bwMode="auto">
            <a:xfrm>
              <a:off x="564480" y="1551746"/>
              <a:ext cx="2197192" cy="11464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480" y="183746"/>
              <a:ext cx="2185596" cy="1368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7" name="Picture 6"/>
          <p:cNvPicPr>
            <a:picLocks noChangeAspect="1"/>
          </p:cNvPicPr>
          <p:nvPr/>
        </p:nvPicPr>
        <p:blipFill>
          <a:blip r:embed="rId4"/>
          <a:stretch>
            <a:fillRect/>
          </a:stretch>
        </p:blipFill>
        <p:spPr>
          <a:xfrm>
            <a:off x="9253490" y="142164"/>
            <a:ext cx="2805279" cy="4464000"/>
          </a:xfrm>
          <a:prstGeom prst="rect">
            <a:avLst/>
          </a:prstGeom>
        </p:spPr>
      </p:pic>
      <p:pic>
        <p:nvPicPr>
          <p:cNvPr id="8" name="Picture 7"/>
          <p:cNvPicPr>
            <a:picLocks noChangeAspect="1"/>
          </p:cNvPicPr>
          <p:nvPr/>
        </p:nvPicPr>
        <p:blipFill>
          <a:blip r:embed="rId5"/>
          <a:stretch>
            <a:fillRect/>
          </a:stretch>
        </p:blipFill>
        <p:spPr>
          <a:xfrm>
            <a:off x="3319496" y="142164"/>
            <a:ext cx="4647415" cy="2628000"/>
          </a:xfrm>
          <a:prstGeom prst="rect">
            <a:avLst/>
          </a:prstGeom>
          <a:ln w="12700">
            <a:solidFill>
              <a:schemeClr val="tx1"/>
            </a:solidFill>
          </a:ln>
        </p:spPr>
      </p:pic>
    </p:spTree>
    <p:extLst>
      <p:ext uri="{BB962C8B-B14F-4D97-AF65-F5344CB8AC3E}">
        <p14:creationId xmlns:p14="http://schemas.microsoft.com/office/powerpoint/2010/main" val="172953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sz="quarter" idx="4294967295"/>
          </p:nvPr>
        </p:nvSpPr>
        <p:spPr>
          <a:xfrm>
            <a:off x="3364523" y="1"/>
            <a:ext cx="6679590" cy="1076325"/>
          </a:xfrm>
        </p:spPr>
        <p:txBody>
          <a:bodyPr anchor="ctr"/>
          <a:lstStyle/>
          <a:p>
            <a:r>
              <a:rPr lang="en-US" altLang="en-US" sz="4000" b="1" dirty="0">
                <a:ea typeface="ＭＳ Ｐゴシック" panose="020B0600070205080204" pitchFamily="34" charset="-128"/>
              </a:rPr>
              <a:t>Aston Brain Centre</a:t>
            </a:r>
            <a:endParaRPr lang="en-US" altLang="en-US" sz="3800" dirty="0">
              <a:ea typeface="ＭＳ Ｐゴシック" panose="020B0600070205080204" pitchFamily="34" charset="-128"/>
            </a:endParaRPr>
          </a:p>
        </p:txBody>
      </p:sp>
      <p:pic>
        <p:nvPicPr>
          <p:cNvPr id="3077" name="Picture 2" descr="MEG_setup"/>
          <p:cNvPicPr>
            <a:picLocks noGrp="1" noChangeAspect="1" noChangeArrowheads="1"/>
          </p:cNvPicPr>
          <p:nvPr>
            <p:ph sz="quarter" idx="4294967295"/>
          </p:nvPr>
        </p:nvPicPr>
        <p:blipFill>
          <a:blip r:embed="rId3"/>
          <a:srcRect/>
          <a:stretch>
            <a:fillRect/>
          </a:stretch>
        </p:blipFill>
        <p:spPr>
          <a:xfrm>
            <a:off x="211622" y="4053431"/>
            <a:ext cx="2160000" cy="2799236"/>
          </a:xfrm>
          <a:prstGeom prst="ellipse">
            <a:avLst/>
          </a:prstGeom>
        </p:spPr>
      </p:pic>
      <p:pic>
        <p:nvPicPr>
          <p:cNvPr id="3078" name="Picture 18" descr="fmri_image"/>
          <p:cNvPicPr>
            <a:picLocks noGrp="1" noChangeAspect="1" noChangeArrowheads="1"/>
          </p:cNvPicPr>
          <p:nvPr>
            <p:ph sz="quarter" idx="4294967295"/>
          </p:nvPr>
        </p:nvPicPr>
        <p:blipFill>
          <a:blip r:embed="rId4"/>
          <a:srcRect/>
          <a:stretch>
            <a:fillRect/>
          </a:stretch>
        </p:blipFill>
        <p:spPr>
          <a:xfrm>
            <a:off x="4771243" y="3291844"/>
            <a:ext cx="1609725" cy="1939925"/>
          </a:xfrm>
          <a:prstGeom prst="ellipse">
            <a:avLst/>
          </a:prstGeom>
        </p:spPr>
      </p:pic>
      <p:pic>
        <p:nvPicPr>
          <p:cNvPr id="3081" name="Picture 9"/>
          <p:cNvPicPr>
            <a:picLocks noChangeAspect="1" noChangeArrowheads="1"/>
          </p:cNvPicPr>
          <p:nvPr/>
        </p:nvPicPr>
        <p:blipFill>
          <a:blip r:embed="rId5"/>
          <a:srcRect l="19687" r="15750" b="9450"/>
          <a:stretch>
            <a:fillRect/>
          </a:stretch>
        </p:blipFill>
        <p:spPr bwMode="auto">
          <a:xfrm>
            <a:off x="1313132" y="2246271"/>
            <a:ext cx="1879600" cy="1978025"/>
          </a:xfrm>
          <a:prstGeom prst="ellipse">
            <a:avLst/>
          </a:prstGeom>
          <a:noFill/>
          <a:ln w="9525">
            <a:noFill/>
            <a:miter lim="800000"/>
            <a:headEnd/>
            <a:tailEnd/>
          </a:ln>
        </p:spPr>
      </p:pic>
      <p:sp>
        <p:nvSpPr>
          <p:cNvPr id="7177" name="Text Box 13"/>
          <p:cNvSpPr txBox="1">
            <a:spLocks noChangeArrowheads="1"/>
          </p:cNvSpPr>
          <p:nvPr/>
        </p:nvSpPr>
        <p:spPr bwMode="auto">
          <a:xfrm>
            <a:off x="1946031" y="5112157"/>
            <a:ext cx="329418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ClrTx/>
              <a:buSzTx/>
              <a:buFontTx/>
              <a:buNone/>
            </a:pPr>
            <a:r>
              <a:rPr lang="en-GB" altLang="en-US" sz="1800" b="1" dirty="0"/>
              <a:t>MAGNETO-ENCEPHALOGRAPHY</a:t>
            </a:r>
          </a:p>
          <a:p>
            <a:pPr algn="ctr" eaLnBrk="1" hangingPunct="1">
              <a:spcBef>
                <a:spcPct val="0"/>
              </a:spcBef>
              <a:buClrTx/>
              <a:buSzTx/>
              <a:buFontTx/>
              <a:buNone/>
            </a:pPr>
            <a:r>
              <a:rPr lang="en-GB" altLang="en-US" sz="1800" b="1" dirty="0"/>
              <a:t>[MEG]</a:t>
            </a:r>
            <a:endParaRPr lang="en-US" altLang="en-US" sz="1800" b="1" dirty="0"/>
          </a:p>
        </p:txBody>
      </p:sp>
      <p:grpSp>
        <p:nvGrpSpPr>
          <p:cNvPr id="2" name="Group 1"/>
          <p:cNvGrpSpPr/>
          <p:nvPr/>
        </p:nvGrpSpPr>
        <p:grpSpPr>
          <a:xfrm>
            <a:off x="2145323" y="1076327"/>
            <a:ext cx="4783226" cy="810878"/>
            <a:chOff x="3000375" y="1217308"/>
            <a:chExt cx="4679950" cy="900113"/>
          </a:xfrm>
        </p:grpSpPr>
        <p:pic>
          <p:nvPicPr>
            <p:cNvPr id="7176" name="Picture 14" descr="alpha.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00375" y="1217308"/>
              <a:ext cx="4679950"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8" name="Text Box 14"/>
            <p:cNvSpPr txBox="1">
              <a:spLocks noChangeArrowheads="1"/>
            </p:cNvSpPr>
            <p:nvPr/>
          </p:nvSpPr>
          <p:spPr bwMode="auto">
            <a:xfrm>
              <a:off x="3287713" y="1268413"/>
              <a:ext cx="42481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ClrTx/>
                <a:buSzTx/>
                <a:buFontTx/>
                <a:buNone/>
              </a:pPr>
              <a:r>
                <a:rPr lang="en-GB" altLang="en-US" sz="1800" b="1" dirty="0"/>
                <a:t>ELECTROENCEPHALOGRAPHY [EEG]</a:t>
              </a:r>
              <a:endParaRPr lang="en-US" altLang="en-US" sz="1800" b="1" dirty="0"/>
            </a:p>
          </p:txBody>
        </p:sp>
      </p:grpSp>
      <p:sp>
        <p:nvSpPr>
          <p:cNvPr id="7179" name="Text Box 15"/>
          <p:cNvSpPr txBox="1">
            <a:spLocks noChangeArrowheads="1"/>
          </p:cNvSpPr>
          <p:nvPr/>
        </p:nvSpPr>
        <p:spPr bwMode="auto">
          <a:xfrm>
            <a:off x="4771243" y="5112157"/>
            <a:ext cx="290737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ClrTx/>
              <a:buSzTx/>
              <a:buFontTx/>
              <a:buNone/>
            </a:pPr>
            <a:endParaRPr lang="en-GB" altLang="en-US" sz="1800" b="1" dirty="0"/>
          </a:p>
          <a:p>
            <a:pPr algn="ctr" eaLnBrk="1" hangingPunct="1">
              <a:spcBef>
                <a:spcPct val="0"/>
              </a:spcBef>
              <a:buClrTx/>
              <a:buSzTx/>
              <a:buFontTx/>
              <a:buNone/>
            </a:pPr>
            <a:r>
              <a:rPr lang="en-GB" altLang="en-US" sz="1800" b="1" dirty="0"/>
              <a:t>FUNCTIONAL </a:t>
            </a:r>
          </a:p>
          <a:p>
            <a:pPr algn="ctr" eaLnBrk="1" hangingPunct="1">
              <a:spcBef>
                <a:spcPct val="0"/>
              </a:spcBef>
              <a:buClrTx/>
              <a:buSzTx/>
              <a:buFontTx/>
              <a:buNone/>
            </a:pPr>
            <a:r>
              <a:rPr lang="en-GB" altLang="en-US" sz="1800" b="1" dirty="0"/>
              <a:t>MAGNETIC RESONANCE IMAGING</a:t>
            </a:r>
          </a:p>
          <a:p>
            <a:pPr algn="ctr" eaLnBrk="1" hangingPunct="1">
              <a:spcBef>
                <a:spcPct val="0"/>
              </a:spcBef>
              <a:buClrTx/>
              <a:buSzTx/>
              <a:buFontTx/>
              <a:buNone/>
            </a:pPr>
            <a:r>
              <a:rPr lang="en-GB" altLang="en-US" sz="1800" b="1" dirty="0"/>
              <a:t>[fMRI]</a:t>
            </a:r>
            <a:endParaRPr lang="en-US" altLang="en-US" sz="1800" b="1" dirty="0"/>
          </a:p>
        </p:txBody>
      </p:sp>
      <p:pic>
        <p:nvPicPr>
          <p:cNvPr id="15" name="Picture 6" descr="fMRI"/>
          <p:cNvPicPr>
            <a:picLocks noChangeAspect="1" noChangeArrowheads="1"/>
          </p:cNvPicPr>
          <p:nvPr/>
        </p:nvPicPr>
        <p:blipFill>
          <a:blip r:embed="rId7"/>
          <a:srcRect/>
          <a:stretch>
            <a:fillRect/>
          </a:stretch>
        </p:blipFill>
        <p:spPr bwMode="auto">
          <a:xfrm>
            <a:off x="4717815" y="2153001"/>
            <a:ext cx="2081404" cy="1584000"/>
          </a:xfrm>
          <a:prstGeom prst="ellipse">
            <a:avLst/>
          </a:prstGeom>
          <a:noFill/>
          <a:ln w="9525">
            <a:noFill/>
            <a:miter lim="800000"/>
            <a:headEnd/>
            <a:tailEnd/>
          </a:ln>
        </p:spPr>
      </p:pic>
      <p:pic>
        <p:nvPicPr>
          <p:cNvPr id="3075" name="Picture 5" descr="GR_EEG"/>
          <p:cNvPicPr>
            <a:picLocks noGrp="1" noChangeAspect="1" noChangeArrowheads="1"/>
          </p:cNvPicPr>
          <p:nvPr>
            <p:ph sz="quarter" idx="4294967295"/>
          </p:nvPr>
        </p:nvPicPr>
        <p:blipFill>
          <a:blip r:embed="rId8"/>
          <a:srcRect/>
          <a:stretch>
            <a:fillRect/>
          </a:stretch>
        </p:blipFill>
        <p:spPr>
          <a:xfrm>
            <a:off x="194890" y="598665"/>
            <a:ext cx="2197378" cy="2448000"/>
          </a:xfrm>
          <a:prstGeom prst="ellipse">
            <a:avLst/>
          </a:prstGeom>
        </p:spPr>
      </p:pic>
      <p:sp>
        <p:nvSpPr>
          <p:cNvPr id="7182" name="Footer Placeholder 1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ＭＳ Ｐゴシック" panose="020B0600070205080204" pitchFamily="34" charset="-128"/>
              </a:defRPr>
            </a:lvl1pPr>
            <a:lvl2pPr marL="742950" indent="-285750" algn="l" eaLnBrk="0" hangingPunct="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ＭＳ Ｐゴシック" panose="020B0600070205080204" pitchFamily="34" charset="-128"/>
              </a:defRPr>
            </a:lvl2pPr>
            <a:lvl3pPr marL="1143000" indent="-228600" algn="l" eaLnBrk="0" hangingPunct="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ＭＳ Ｐゴシック" panose="020B0600070205080204" pitchFamily="34" charset="-128"/>
              </a:defRPr>
            </a:lvl3pPr>
            <a:lvl4pPr marL="1600200" indent="-228600" algn="l" eaLnBrk="0" hangingPunct="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ＭＳ Ｐゴシック" panose="020B0600070205080204" pitchFamily="34" charset="-128"/>
              </a:defRPr>
            </a:lvl4pPr>
            <a:lvl5pPr marL="2057400" indent="-228600" algn="l" eaLnBrk="0" hangingPunct="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ClrTx/>
              <a:buSzTx/>
              <a:buFontTx/>
              <a:buNone/>
            </a:pPr>
            <a:endParaRPr lang="en-US" altLang="en-US" sz="1200">
              <a:latin typeface="Garamond" panose="02020404030301010803" pitchFamily="18" charset="0"/>
            </a:endParaRPr>
          </a:p>
        </p:txBody>
      </p:sp>
      <p:pic>
        <p:nvPicPr>
          <p:cNvPr id="3" name="Picture 2"/>
          <p:cNvPicPr>
            <a:picLocks noChangeAspect="1"/>
          </p:cNvPicPr>
          <p:nvPr/>
        </p:nvPicPr>
        <p:blipFill>
          <a:blip r:embed="rId9"/>
          <a:stretch>
            <a:fillRect/>
          </a:stretch>
        </p:blipFill>
        <p:spPr>
          <a:xfrm>
            <a:off x="7298124" y="1423700"/>
            <a:ext cx="4795560" cy="3623165"/>
          </a:xfrm>
          <a:prstGeom prst="rect">
            <a:avLst/>
          </a:prstGeom>
        </p:spPr>
      </p:pic>
    </p:spTree>
    <p:extLst>
      <p:ext uri="{BB962C8B-B14F-4D97-AF65-F5344CB8AC3E}">
        <p14:creationId xmlns:p14="http://schemas.microsoft.com/office/powerpoint/2010/main" val="932922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utoShape 2" descr="Image result for women can't read map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nvGrpSpPr>
          <p:cNvPr id="11" name="Group 10"/>
          <p:cNvGrpSpPr>
            <a:grpSpLocks noChangeAspect="1"/>
          </p:cNvGrpSpPr>
          <p:nvPr/>
        </p:nvGrpSpPr>
        <p:grpSpPr>
          <a:xfrm>
            <a:off x="155575" y="1245996"/>
            <a:ext cx="11920115" cy="4692578"/>
            <a:chOff x="803645" y="342343"/>
            <a:chExt cx="10124389" cy="3888000"/>
          </a:xfrm>
        </p:grpSpPr>
        <p:pic>
          <p:nvPicPr>
            <p:cNvPr id="2" name="Picture 1"/>
            <p:cNvPicPr>
              <a:picLocks noChangeAspect="1"/>
            </p:cNvPicPr>
            <p:nvPr/>
          </p:nvPicPr>
          <p:blipFill>
            <a:blip r:embed="rId2"/>
            <a:stretch>
              <a:fillRect/>
            </a:stretch>
          </p:blipFill>
          <p:spPr>
            <a:xfrm>
              <a:off x="814131" y="2633049"/>
              <a:ext cx="889999" cy="79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p:cNvPicPr>
              <a:picLocks noChangeAspect="1"/>
            </p:cNvPicPr>
            <p:nvPr/>
          </p:nvPicPr>
          <p:blipFill>
            <a:blip r:embed="rId3"/>
            <a:stretch>
              <a:fillRect/>
            </a:stretch>
          </p:blipFill>
          <p:spPr>
            <a:xfrm>
              <a:off x="803645" y="726290"/>
              <a:ext cx="900000" cy="720000"/>
            </a:xfrm>
            <a:prstGeom prst="roundRect">
              <a:avLst>
                <a:gd name="adj" fmla="val 8594"/>
              </a:avLst>
            </a:prstGeom>
            <a:solidFill>
              <a:srgbClr val="FF0000"/>
            </a:solidFill>
            <a:ln>
              <a:noFill/>
            </a:ln>
            <a:effectLst>
              <a:reflection blurRad="12700" stA="38000" endPos="28000" dist="5000" dir="5400000" sy="-100000" algn="bl" rotWithShape="0"/>
            </a:effectLst>
          </p:spPr>
        </p:pic>
        <p:grpSp>
          <p:nvGrpSpPr>
            <p:cNvPr id="27" name="Group 26"/>
            <p:cNvGrpSpPr>
              <a:grpSpLocks noChangeAspect="1"/>
            </p:cNvGrpSpPr>
            <p:nvPr/>
          </p:nvGrpSpPr>
          <p:grpSpPr>
            <a:xfrm>
              <a:off x="2320734" y="650436"/>
              <a:ext cx="1080000" cy="3317305"/>
              <a:chOff x="1968009" y="654610"/>
              <a:chExt cx="1283997" cy="3943899"/>
            </a:xfrm>
          </p:grpSpPr>
          <p:pic>
            <p:nvPicPr>
              <p:cNvPr id="5" name="Picture 4"/>
              <p:cNvPicPr>
                <a:picLocks noChangeAspect="1"/>
              </p:cNvPicPr>
              <p:nvPr/>
            </p:nvPicPr>
            <p:blipFill>
              <a:blip r:embed="rId4"/>
              <a:stretch>
                <a:fillRect/>
              </a:stretch>
            </p:blipFill>
            <p:spPr>
              <a:xfrm>
                <a:off x="1968009" y="654610"/>
                <a:ext cx="1197825" cy="1800000"/>
              </a:xfrm>
              <a:prstGeom prst="rect">
                <a:avLst/>
              </a:prstGeom>
              <a:ln>
                <a:noFill/>
              </a:ln>
              <a:effectLst>
                <a:outerShdw blurRad="190500" algn="tl" rotWithShape="0">
                  <a:srgbClr val="000000">
                    <a:alpha val="70000"/>
                  </a:srgbClr>
                </a:outerShdw>
              </a:effectLst>
            </p:spPr>
          </p:pic>
          <p:pic>
            <p:nvPicPr>
              <p:cNvPr id="6" name="Picture 5"/>
              <p:cNvPicPr>
                <a:picLocks noChangeAspect="1"/>
              </p:cNvPicPr>
              <p:nvPr/>
            </p:nvPicPr>
            <p:blipFill>
              <a:blip r:embed="rId5"/>
              <a:stretch>
                <a:fillRect/>
              </a:stretch>
            </p:blipFill>
            <p:spPr>
              <a:xfrm>
                <a:off x="2052006" y="2798509"/>
                <a:ext cx="1200000" cy="1800000"/>
              </a:xfrm>
              <a:prstGeom prst="rect">
                <a:avLst/>
              </a:prstGeom>
              <a:ln>
                <a:noFill/>
              </a:ln>
              <a:effectLst>
                <a:outerShdw blurRad="190500" algn="tl" rotWithShape="0">
                  <a:srgbClr val="000000">
                    <a:alpha val="70000"/>
                  </a:srgbClr>
                </a:outerShdw>
              </a:effectLst>
            </p:spPr>
          </p:pic>
        </p:grpSp>
        <p:cxnSp>
          <p:nvCxnSpPr>
            <p:cNvPr id="42" name="Straight Arrow Connector 41"/>
            <p:cNvCxnSpPr/>
            <p:nvPr/>
          </p:nvCxnSpPr>
          <p:spPr>
            <a:xfrm>
              <a:off x="1633937" y="1090934"/>
              <a:ext cx="552530" cy="0"/>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3">
              <a:schemeClr val="accent6"/>
            </a:lnRef>
            <a:fillRef idx="0">
              <a:schemeClr val="accent6"/>
            </a:fillRef>
            <a:effectRef idx="2">
              <a:schemeClr val="accent6"/>
            </a:effectRef>
            <a:fontRef idx="minor">
              <a:schemeClr val="tx1"/>
            </a:fontRef>
          </p:style>
        </p:cxnSp>
        <p:cxnSp>
          <p:nvCxnSpPr>
            <p:cNvPr id="43" name="Straight Arrow Connector 42"/>
            <p:cNvCxnSpPr/>
            <p:nvPr/>
          </p:nvCxnSpPr>
          <p:spPr>
            <a:xfrm>
              <a:off x="3353525" y="3151999"/>
              <a:ext cx="552530" cy="0"/>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3">
              <a:schemeClr val="accent6"/>
            </a:lnRef>
            <a:fillRef idx="0">
              <a:schemeClr val="accent6"/>
            </a:fillRef>
            <a:effectRef idx="2">
              <a:schemeClr val="accent6"/>
            </a:effectRef>
            <a:fontRef idx="minor">
              <a:schemeClr val="tx1"/>
            </a:fontRef>
          </p:style>
        </p:cxnSp>
        <p:pic>
          <p:nvPicPr>
            <p:cNvPr id="44" name="Picture 43"/>
            <p:cNvPicPr>
              <a:picLocks noChangeAspect="1"/>
            </p:cNvPicPr>
            <p:nvPr/>
          </p:nvPicPr>
          <p:blipFill>
            <a:blip r:embed="rId6"/>
            <a:stretch>
              <a:fillRect/>
            </a:stretch>
          </p:blipFill>
          <p:spPr>
            <a:xfrm>
              <a:off x="1612614" y="2931948"/>
              <a:ext cx="853514" cy="438950"/>
            </a:xfrm>
            <a:prstGeom prst="rect">
              <a:avLst/>
            </a:prstGeom>
          </p:spPr>
        </p:pic>
        <p:cxnSp>
          <p:nvCxnSpPr>
            <p:cNvPr id="45" name="Straight Arrow Connector 44"/>
            <p:cNvCxnSpPr/>
            <p:nvPr/>
          </p:nvCxnSpPr>
          <p:spPr>
            <a:xfrm>
              <a:off x="3447942" y="1236374"/>
              <a:ext cx="552530" cy="0"/>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3">
              <a:schemeClr val="accent6"/>
            </a:lnRef>
            <a:fillRef idx="0">
              <a:schemeClr val="accent6"/>
            </a:fillRef>
            <a:effectRef idx="2">
              <a:schemeClr val="accent6"/>
            </a:effectRef>
            <a:fontRef idx="minor">
              <a:schemeClr val="tx1"/>
            </a:fontRef>
          </p:style>
        </p:cxnSp>
        <p:grpSp>
          <p:nvGrpSpPr>
            <p:cNvPr id="9" name="Group 8"/>
            <p:cNvGrpSpPr>
              <a:grpSpLocks noChangeAspect="1"/>
            </p:cNvGrpSpPr>
            <p:nvPr/>
          </p:nvGrpSpPr>
          <p:grpSpPr>
            <a:xfrm>
              <a:off x="4057206" y="432550"/>
              <a:ext cx="1544979" cy="3564000"/>
              <a:chOff x="3172961" y="1415811"/>
              <a:chExt cx="1837188" cy="4238068"/>
            </a:xfrm>
          </p:grpSpPr>
          <p:grpSp>
            <p:nvGrpSpPr>
              <p:cNvPr id="3" name="Group 2"/>
              <p:cNvGrpSpPr/>
              <p:nvPr/>
            </p:nvGrpSpPr>
            <p:grpSpPr>
              <a:xfrm>
                <a:off x="3172961" y="1415811"/>
                <a:ext cx="1837188" cy="4238068"/>
                <a:chOff x="3172961" y="1415811"/>
                <a:chExt cx="1837188" cy="4238068"/>
              </a:xfrm>
            </p:grpSpPr>
            <p:pic>
              <p:nvPicPr>
                <p:cNvPr id="7" name="Picture 6"/>
                <p:cNvPicPr>
                  <a:picLocks noChangeAspect="1"/>
                </p:cNvPicPr>
                <p:nvPr/>
              </p:nvPicPr>
              <p:blipFill rotWithShape="1">
                <a:blip r:embed="rId7"/>
                <a:srcRect l="16159" r="49639"/>
                <a:stretch/>
              </p:blipFill>
              <p:spPr>
                <a:xfrm>
                  <a:off x="3172961" y="1415811"/>
                  <a:ext cx="1250557" cy="1764000"/>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rotWithShape="1">
                <a:blip r:embed="rId7"/>
                <a:srcRect l="50197" r="16634"/>
                <a:stretch/>
              </p:blipFill>
              <p:spPr>
                <a:xfrm>
                  <a:off x="3204343" y="3889879"/>
                  <a:ext cx="1212824" cy="1764000"/>
                </a:xfrm>
                <a:prstGeom prst="rect">
                  <a:avLst/>
                </a:prstGeom>
                <a:ln>
                  <a:noFill/>
                </a:ln>
                <a:effectLst>
                  <a:outerShdw blurRad="292100" dist="139700" dir="2700000" algn="tl" rotWithShape="0">
                    <a:srgbClr val="333333">
                      <a:alpha val="65000"/>
                    </a:srgbClr>
                  </a:outerShdw>
                </a:effectLst>
              </p:spPr>
            </p:pic>
            <p:cxnSp>
              <p:nvCxnSpPr>
                <p:cNvPr id="47" name="Straight Arrow Connector 46"/>
                <p:cNvCxnSpPr/>
                <p:nvPr/>
              </p:nvCxnSpPr>
              <p:spPr>
                <a:xfrm flipV="1">
                  <a:off x="4457619" y="2350572"/>
                  <a:ext cx="552530" cy="13156"/>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3">
                  <a:schemeClr val="accent6"/>
                </a:lnRef>
                <a:fillRef idx="0">
                  <a:schemeClr val="accent6"/>
                </a:fillRef>
                <a:effectRef idx="2">
                  <a:schemeClr val="accent6"/>
                </a:effectRef>
                <a:fontRef idx="minor">
                  <a:schemeClr val="tx1"/>
                </a:fontRef>
              </p:style>
            </p:cxnSp>
          </p:grpSp>
          <p:cxnSp>
            <p:nvCxnSpPr>
              <p:cNvPr id="48" name="Straight Arrow Connector 47"/>
              <p:cNvCxnSpPr/>
              <p:nvPr/>
            </p:nvCxnSpPr>
            <p:spPr>
              <a:xfrm>
                <a:off x="4457619" y="4852796"/>
                <a:ext cx="552530" cy="0"/>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3">
                <a:schemeClr val="accent6"/>
              </a:lnRef>
              <a:fillRef idx="0">
                <a:schemeClr val="accent6"/>
              </a:fillRef>
              <a:effectRef idx="2">
                <a:schemeClr val="accent6"/>
              </a:effectRef>
              <a:fontRef idx="minor">
                <a:schemeClr val="tx1"/>
              </a:fontRef>
            </p:style>
          </p:cxnSp>
        </p:grpSp>
        <p:grpSp>
          <p:nvGrpSpPr>
            <p:cNvPr id="25" name="Group 24"/>
            <p:cNvGrpSpPr>
              <a:grpSpLocks noChangeAspect="1"/>
            </p:cNvGrpSpPr>
            <p:nvPr/>
          </p:nvGrpSpPr>
          <p:grpSpPr>
            <a:xfrm>
              <a:off x="5665414" y="342343"/>
              <a:ext cx="3594341" cy="3888000"/>
              <a:chOff x="5010149" y="239019"/>
              <a:chExt cx="5395191" cy="5835975"/>
            </a:xfrm>
          </p:grpSpPr>
          <p:sp>
            <p:nvSpPr>
              <p:cNvPr id="39" name="Rectangle 38"/>
              <p:cNvSpPr/>
              <p:nvPr/>
            </p:nvSpPr>
            <p:spPr>
              <a:xfrm>
                <a:off x="5010149" y="3224550"/>
                <a:ext cx="4149505" cy="2850444"/>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24" name="Group 23"/>
              <p:cNvGrpSpPr/>
              <p:nvPr/>
            </p:nvGrpSpPr>
            <p:grpSpPr>
              <a:xfrm>
                <a:off x="5010149" y="239019"/>
                <a:ext cx="5395191" cy="5786400"/>
                <a:chOff x="5010149" y="239019"/>
                <a:chExt cx="5395191" cy="5786400"/>
              </a:xfrm>
            </p:grpSpPr>
            <p:sp>
              <p:nvSpPr>
                <p:cNvPr id="40" name="Rectangle 39"/>
                <p:cNvSpPr/>
                <p:nvPr/>
              </p:nvSpPr>
              <p:spPr>
                <a:xfrm>
                  <a:off x="5010149" y="239019"/>
                  <a:ext cx="4149505" cy="2786400"/>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22" name="Group 21"/>
                <p:cNvGrpSpPr/>
                <p:nvPr/>
              </p:nvGrpSpPr>
              <p:grpSpPr>
                <a:xfrm>
                  <a:off x="5140539" y="414597"/>
                  <a:ext cx="5264801" cy="5610822"/>
                  <a:chOff x="5079721" y="482361"/>
                  <a:chExt cx="5264801" cy="5610822"/>
                </a:xfrm>
              </p:grpSpPr>
              <p:grpSp>
                <p:nvGrpSpPr>
                  <p:cNvPr id="10" name="Group 9"/>
                  <p:cNvGrpSpPr/>
                  <p:nvPr/>
                </p:nvGrpSpPr>
                <p:grpSpPr>
                  <a:xfrm>
                    <a:off x="5079721" y="482361"/>
                    <a:ext cx="5196236" cy="2254422"/>
                    <a:chOff x="5079721" y="482361"/>
                    <a:chExt cx="5196236" cy="2254422"/>
                  </a:xfrm>
                </p:grpSpPr>
                <p:grpSp>
                  <p:nvGrpSpPr>
                    <p:cNvPr id="37" name="Group 36"/>
                    <p:cNvGrpSpPr/>
                    <p:nvPr/>
                  </p:nvGrpSpPr>
                  <p:grpSpPr>
                    <a:xfrm>
                      <a:off x="5079721" y="482361"/>
                      <a:ext cx="2628901" cy="2254422"/>
                      <a:chOff x="5010149" y="438150"/>
                      <a:chExt cx="2628901" cy="2254422"/>
                    </a:xfrm>
                  </p:grpSpPr>
                  <p:pic>
                    <p:nvPicPr>
                      <p:cNvPr id="14" name="Picture 13"/>
                      <p:cNvPicPr>
                        <a:picLocks noChangeAspect="1"/>
                      </p:cNvPicPr>
                      <p:nvPr/>
                    </p:nvPicPr>
                    <p:blipFill rotWithShape="1">
                      <a:blip r:embed="rId8"/>
                      <a:srcRect l="1864" t="3025" r="2592" b="7563"/>
                      <a:stretch/>
                    </p:blipFill>
                    <p:spPr>
                      <a:xfrm>
                        <a:off x="5010149" y="438150"/>
                        <a:ext cx="2628901" cy="933450"/>
                      </a:xfrm>
                      <a:prstGeom prst="rect">
                        <a:avLst/>
                      </a:prstGeom>
                    </p:spPr>
                  </p:pic>
                  <p:pic>
                    <p:nvPicPr>
                      <p:cNvPr id="20" name="Picture 19"/>
                      <p:cNvPicPr>
                        <a:picLocks noChangeAspect="1"/>
                      </p:cNvPicPr>
                      <p:nvPr/>
                    </p:nvPicPr>
                    <p:blipFill>
                      <a:blip r:embed="rId9"/>
                      <a:stretch>
                        <a:fillRect/>
                      </a:stretch>
                    </p:blipFill>
                    <p:spPr>
                      <a:xfrm>
                        <a:off x="5362425" y="1540572"/>
                        <a:ext cx="1944416" cy="1152000"/>
                      </a:xfrm>
                      <a:prstGeom prst="rect">
                        <a:avLst/>
                      </a:prstGeom>
                    </p:spPr>
                  </p:pic>
                </p:grpSp>
                <p:cxnSp>
                  <p:nvCxnSpPr>
                    <p:cNvPr id="50" name="Straight Arrow Connector 49"/>
                    <p:cNvCxnSpPr/>
                    <p:nvPr/>
                  </p:nvCxnSpPr>
                  <p:spPr>
                    <a:xfrm>
                      <a:off x="9158400" y="1664016"/>
                      <a:ext cx="1117557" cy="77258"/>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3">
                      <a:schemeClr val="accent6"/>
                    </a:lnRef>
                    <a:fillRef idx="0">
                      <a:schemeClr val="accent6"/>
                    </a:fillRef>
                    <a:effectRef idx="2">
                      <a:schemeClr val="accent6"/>
                    </a:effectRef>
                    <a:fontRef idx="minor">
                      <a:schemeClr val="tx1"/>
                    </a:fontRef>
                  </p:style>
                </p:cxnSp>
              </p:grpSp>
              <p:grpSp>
                <p:nvGrpSpPr>
                  <p:cNvPr id="15" name="Group 14"/>
                  <p:cNvGrpSpPr/>
                  <p:nvPr/>
                </p:nvGrpSpPr>
                <p:grpSpPr>
                  <a:xfrm>
                    <a:off x="5343732" y="3268761"/>
                    <a:ext cx="5000790" cy="2824422"/>
                    <a:chOff x="5343732" y="3268761"/>
                    <a:chExt cx="5000790" cy="2824422"/>
                  </a:xfrm>
                </p:grpSpPr>
                <p:grpSp>
                  <p:nvGrpSpPr>
                    <p:cNvPr id="38" name="Group 37"/>
                    <p:cNvGrpSpPr/>
                    <p:nvPr/>
                  </p:nvGrpSpPr>
                  <p:grpSpPr>
                    <a:xfrm>
                      <a:off x="5343732" y="3268761"/>
                      <a:ext cx="2281498" cy="2824422"/>
                      <a:chOff x="5318294" y="3250572"/>
                      <a:chExt cx="2281498" cy="2824422"/>
                    </a:xfrm>
                  </p:grpSpPr>
                  <p:pic>
                    <p:nvPicPr>
                      <p:cNvPr id="13" name="Picture 12"/>
                      <p:cNvPicPr>
                        <a:picLocks noChangeAspect="1"/>
                      </p:cNvPicPr>
                      <p:nvPr/>
                    </p:nvPicPr>
                    <p:blipFill>
                      <a:blip r:embed="rId10"/>
                      <a:stretch>
                        <a:fillRect/>
                      </a:stretch>
                    </p:blipFill>
                    <p:spPr>
                      <a:xfrm>
                        <a:off x="5318294" y="3250572"/>
                        <a:ext cx="2281498" cy="1692000"/>
                      </a:xfrm>
                      <a:prstGeom prst="rect">
                        <a:avLst/>
                      </a:prstGeom>
                    </p:spPr>
                  </p:pic>
                  <p:pic>
                    <p:nvPicPr>
                      <p:cNvPr id="21" name="Picture 20"/>
                      <p:cNvPicPr>
                        <a:picLocks noChangeAspect="1"/>
                      </p:cNvPicPr>
                      <p:nvPr/>
                    </p:nvPicPr>
                    <p:blipFill>
                      <a:blip r:embed="rId11"/>
                      <a:stretch>
                        <a:fillRect/>
                      </a:stretch>
                    </p:blipFill>
                    <p:spPr>
                      <a:xfrm>
                        <a:off x="5574775" y="4922994"/>
                        <a:ext cx="1728000" cy="1152000"/>
                      </a:xfrm>
                      <a:prstGeom prst="rect">
                        <a:avLst/>
                      </a:prstGeom>
                    </p:spPr>
                  </p:pic>
                </p:grpSp>
                <p:cxnSp>
                  <p:nvCxnSpPr>
                    <p:cNvPr id="53" name="Straight Arrow Connector 52"/>
                    <p:cNvCxnSpPr/>
                    <p:nvPr/>
                  </p:nvCxnSpPr>
                  <p:spPr>
                    <a:xfrm flipV="1">
                      <a:off x="9158400" y="4523275"/>
                      <a:ext cx="1186122" cy="62130"/>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3">
                      <a:schemeClr val="accent6"/>
                    </a:lnRef>
                    <a:fillRef idx="0">
                      <a:schemeClr val="accent6"/>
                    </a:fillRef>
                    <a:effectRef idx="2">
                      <a:schemeClr val="accent6"/>
                    </a:effectRef>
                    <a:fontRef idx="minor">
                      <a:schemeClr val="tx1"/>
                    </a:fontRef>
                  </p:style>
                </p:cxnSp>
              </p:grpSp>
            </p:grpSp>
          </p:grpSp>
        </p:grpSp>
        <p:grpSp>
          <p:nvGrpSpPr>
            <p:cNvPr id="23" name="Group 22"/>
            <p:cNvGrpSpPr>
              <a:grpSpLocks noChangeAspect="1"/>
            </p:cNvGrpSpPr>
            <p:nvPr/>
          </p:nvGrpSpPr>
          <p:grpSpPr>
            <a:xfrm>
              <a:off x="9219909" y="650436"/>
              <a:ext cx="1708125" cy="3125406"/>
              <a:chOff x="9412616" y="595732"/>
              <a:chExt cx="2493310" cy="5141341"/>
            </a:xfrm>
          </p:grpSpPr>
          <p:pic>
            <p:nvPicPr>
              <p:cNvPr id="17" name="Picture 11" descr="C:\Users\rippong\AppData\Local\Microsoft\Windows\Temporary Internet Files\Content.Outlook\5FO5CAN3\photo (8).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412616" y="595732"/>
                <a:ext cx="2396656" cy="1800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6" name="Picture 55"/>
              <p:cNvPicPr>
                <a:picLocks noChangeAspect="1"/>
              </p:cNvPicPr>
              <p:nvPr/>
            </p:nvPicPr>
            <p:blipFill rotWithShape="1">
              <a:blip r:embed="rId13"/>
              <a:srcRect r="25582"/>
              <a:stretch/>
            </p:blipFill>
            <p:spPr>
              <a:xfrm>
                <a:off x="9479293" y="4117073"/>
                <a:ext cx="2426633" cy="1620000"/>
              </a:xfrm>
              <a:prstGeom prst="rect">
                <a:avLst/>
              </a:prstGeom>
              <a:ln>
                <a:noFill/>
              </a:ln>
              <a:effectLst>
                <a:outerShdw blurRad="292100" dist="139700" dir="2700000" algn="tl" rotWithShape="0">
                  <a:srgbClr val="333333">
                    <a:alpha val="65000"/>
                  </a:srgbClr>
                </a:outerShdw>
              </a:effectLst>
            </p:spPr>
          </p:pic>
        </p:grpSp>
      </p:grpSp>
      <p:sp>
        <p:nvSpPr>
          <p:cNvPr id="12" name="Title 11"/>
          <p:cNvSpPr>
            <a:spLocks noGrp="1"/>
          </p:cNvSpPr>
          <p:nvPr>
            <p:ph type="title"/>
          </p:nvPr>
        </p:nvSpPr>
        <p:spPr>
          <a:xfrm>
            <a:off x="155575" y="179572"/>
            <a:ext cx="10410825" cy="864678"/>
          </a:xfrm>
        </p:spPr>
        <p:txBody>
          <a:bodyPr>
            <a:normAutofit fontScale="90000"/>
          </a:bodyPr>
          <a:lstStyle/>
          <a:p>
            <a:pPr algn="ctr"/>
            <a:r>
              <a:rPr lang="en-GB" b="1" dirty="0"/>
              <a:t>Two types of body = two types of brain = two types of skillsets = two types of social roles </a:t>
            </a:r>
          </a:p>
        </p:txBody>
      </p:sp>
    </p:spTree>
    <p:extLst>
      <p:ext uri="{BB962C8B-B14F-4D97-AF65-F5344CB8AC3E}">
        <p14:creationId xmlns:p14="http://schemas.microsoft.com/office/powerpoint/2010/main" val="487311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rippong\AppData\Local\Microsoft\Windows\Temporary Internet Files\Content.Outlook\5FO5CAN3\IMG_057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69825" y="933531"/>
            <a:ext cx="1241381" cy="828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5" name="Picture 2" descr="C:\Users\rippong\AppData\Local\Microsoft\Windows\Temporary Internet Files\Content.Outlook\5FO5CAN3\IMG_057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13624" y="1834061"/>
            <a:ext cx="1889057" cy="126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6" name="Picture 2" descr="C:\Users\rippong\AppData\Local\Microsoft\Windows\Temporary Internet Files\Content.Outlook\5FO5CAN3\IMG_0572.JP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2495600" y="3137381"/>
            <a:ext cx="2266868" cy="1512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2" name="Picture 2" descr="C:\Users\rippong\AppData\Local\Microsoft\Windows\Temporary Internet Files\Content.Outlook\5FO5CAN3\IMG_0571.JPG"/>
          <p:cNvPicPr>
            <a:picLocks noChangeAspect="1" noChangeArrowheads="1"/>
          </p:cNvPicPr>
          <p:nvPr/>
        </p:nvPicPr>
        <p:blipFill>
          <a:blip r:embed="rId6">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7824192" y="4938950"/>
            <a:ext cx="2637750" cy="1764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3" name="Picture 2" descr="C:\Users\rippong\AppData\Local\Microsoft\Windows\Temporary Internet Files\Content.Outlook\5FO5CAN3\IMG_0571.JPG"/>
          <p:cNvPicPr>
            <a:picLocks noChangeAspect="1" noChangeArrowheads="1"/>
          </p:cNvPicPr>
          <p:nvPr/>
        </p:nvPicPr>
        <p:blipFill>
          <a:blip r:embed="rId8">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320136" y="3345257"/>
            <a:ext cx="2260926" cy="1512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5122" name="Picture 2"/>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saturation sat="200000"/>
                    </a14:imgEffect>
                  </a14:imgLayer>
                </a14:imgProps>
              </a:ext>
              <a:ext uri="{28A0092B-C50C-407E-A947-70E740481C1C}">
                <a14:useLocalDpi xmlns:a14="http://schemas.microsoft.com/office/drawing/2010/main" val="0"/>
              </a:ext>
            </a:extLst>
          </a:blip>
          <a:srcRect b="27858"/>
          <a:stretch/>
        </p:blipFill>
        <p:spPr bwMode="auto">
          <a:xfrm>
            <a:off x="7104113" y="1921227"/>
            <a:ext cx="1817955" cy="126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grpSp>
        <p:nvGrpSpPr>
          <p:cNvPr id="11" name="Group 10"/>
          <p:cNvGrpSpPr>
            <a:grpSpLocks noChangeAspect="1"/>
          </p:cNvGrpSpPr>
          <p:nvPr/>
        </p:nvGrpSpPr>
        <p:grpSpPr>
          <a:xfrm>
            <a:off x="6360785" y="933531"/>
            <a:ext cx="1404000" cy="900000"/>
            <a:chOff x="467557" y="2294984"/>
            <a:chExt cx="1565219" cy="1044000"/>
          </a:xfrm>
        </p:grpSpPr>
        <p:pic>
          <p:nvPicPr>
            <p:cNvPr id="15" name="Picture 14" descr="C:\Users\rippong\AppData\Local\Microsoft\Windows\Temporary Internet Files\Content.Outlook\5FO5CAN3\IMG_0572.JPG"/>
            <p:cNvPicPr>
              <a:picLocks noChangeAspect="1" noChangeArrowheads="1"/>
            </p:cNvPicPr>
            <p:nvPr/>
          </p:nvPicPr>
          <p:blipFill>
            <a:blip r:embed="rId11" cstate="print">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467557" y="2294984"/>
              <a:ext cx="1565219" cy="1044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6" name="Picture 2" descr="C:\Users\rippong\AppData\Local\Microsoft\Windows\Temporary Internet Files\Content.Outlook\5FO5CAN3\IMG_0571.JPG"/>
            <p:cNvPicPr>
              <a:picLocks noChangeAspect="1" noChangeArrowheads="1"/>
            </p:cNvPicPr>
            <p:nvPr/>
          </p:nvPicPr>
          <p:blipFill rotWithShape="1">
            <a:blip r:embed="rId13">
              <a:extLst>
                <a:ext uri="{28A0092B-C50C-407E-A947-70E740481C1C}">
                  <a14:useLocalDpi xmlns:a14="http://schemas.microsoft.com/office/drawing/2010/main" val="0"/>
                </a:ext>
              </a:extLst>
            </a:blip>
            <a:srcRect l="50521" t="15032" r="25404" b="43991"/>
            <a:stretch/>
          </p:blipFill>
          <p:spPr bwMode="auto">
            <a:xfrm>
              <a:off x="1224349" y="2366992"/>
              <a:ext cx="506024" cy="5760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1762277" y="4847664"/>
            <a:ext cx="3064753" cy="1764000"/>
            <a:chOff x="238276" y="4847664"/>
            <a:chExt cx="3064753" cy="1764000"/>
          </a:xfrm>
        </p:grpSpPr>
        <p:grpSp>
          <p:nvGrpSpPr>
            <p:cNvPr id="14" name="Group 13"/>
            <p:cNvGrpSpPr>
              <a:grpSpLocks noChangeAspect="1"/>
            </p:cNvGrpSpPr>
            <p:nvPr/>
          </p:nvGrpSpPr>
          <p:grpSpPr>
            <a:xfrm>
              <a:off x="540821" y="4847664"/>
              <a:ext cx="2475338" cy="1764000"/>
              <a:chOff x="1403648" y="5013176"/>
              <a:chExt cx="2428787" cy="1620000"/>
            </a:xfrm>
          </p:grpSpPr>
          <p:pic>
            <p:nvPicPr>
              <p:cNvPr id="17" name="Picture 2" descr="C:\Users\rippong\AppData\Local\Microsoft\Windows\Temporary Internet Files\Content.Outlook\5FO5CAN3\IMG_0572.JPG"/>
              <p:cNvPicPr>
                <a:picLocks noChangeAspect="1" noChangeArrowheads="1"/>
              </p:cNvPicPr>
              <p:nvPr/>
            </p:nvPicPr>
            <p:blipFill>
              <a:blip r:embed="rId14" cstate="print">
                <a:extLst>
                  <a:ext uri="{BEBA8EAE-BF5A-486C-A8C5-ECC9F3942E4B}">
                    <a14:imgProps xmlns:a14="http://schemas.microsoft.com/office/drawing/2010/main">
                      <a14:imgLayer r:embed="rId1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403648" y="5013176"/>
                <a:ext cx="2428787" cy="162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8" name="Picture 5"/>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044739" y="5106675"/>
                <a:ext cx="1146604" cy="687963"/>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 name="Picture 2"/>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24160" r="23939"/>
            <a:stretch/>
          </p:blipFill>
          <p:spPr bwMode="auto">
            <a:xfrm>
              <a:off x="2841427" y="6090950"/>
              <a:ext cx="233555" cy="360000"/>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24160" r="23939"/>
            <a:stretch/>
          </p:blipFill>
          <p:spPr bwMode="auto">
            <a:xfrm rot="-1980000">
              <a:off x="2984513" y="5806515"/>
              <a:ext cx="233555" cy="360000"/>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24160" r="23939"/>
            <a:stretch/>
          </p:blipFill>
          <p:spPr bwMode="auto">
            <a:xfrm rot="780000">
              <a:off x="372735" y="5842606"/>
              <a:ext cx="233555" cy="360000"/>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2"/>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24160" r="23939"/>
            <a:stretch/>
          </p:blipFill>
          <p:spPr bwMode="auto">
            <a:xfrm rot="1620000">
              <a:off x="238276" y="5496687"/>
              <a:ext cx="233555" cy="360000"/>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2"/>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24160" r="23939"/>
            <a:stretch/>
          </p:blipFill>
          <p:spPr bwMode="auto">
            <a:xfrm rot="17820000">
              <a:off x="3006251" y="5496685"/>
              <a:ext cx="233555" cy="360000"/>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4" name="Down Arrow 3"/>
          <p:cNvSpPr/>
          <p:nvPr/>
        </p:nvSpPr>
        <p:spPr>
          <a:xfrm rot="1980000">
            <a:off x="2325096" y="1017785"/>
            <a:ext cx="396000" cy="3964843"/>
          </a:xfrm>
          <a:prstGeom prst="downArrow">
            <a:avLst/>
          </a:prstGeom>
          <a:solidFill>
            <a:srgbClr val="FA3C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3" name="Down Arrow 22"/>
          <p:cNvSpPr/>
          <p:nvPr/>
        </p:nvSpPr>
        <p:spPr>
          <a:xfrm rot="-1980000">
            <a:off x="9431559" y="839658"/>
            <a:ext cx="396000" cy="3719540"/>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8" name="Title 7"/>
          <p:cNvSpPr>
            <a:spLocks noGrp="1"/>
          </p:cNvSpPr>
          <p:nvPr>
            <p:ph type="title"/>
          </p:nvPr>
        </p:nvSpPr>
        <p:spPr>
          <a:xfrm>
            <a:off x="190919" y="91995"/>
            <a:ext cx="12001081" cy="834385"/>
          </a:xfrm>
        </p:spPr>
        <p:txBody>
          <a:bodyPr>
            <a:normAutofit/>
          </a:bodyPr>
          <a:lstStyle/>
          <a:p>
            <a:pPr algn="ctr"/>
            <a:r>
              <a:rPr lang="en-GB" sz="2400" b="1" dirty="0"/>
              <a:t>The ‘essentialist’ story: </a:t>
            </a:r>
            <a:br>
              <a:rPr lang="en-GB" sz="2400" b="1" dirty="0"/>
            </a:br>
            <a:r>
              <a:rPr lang="en-GB" sz="2400" b="1" dirty="0"/>
              <a:t>brain development as a one-way street; fixed, inevitable, invariant.</a:t>
            </a:r>
          </a:p>
        </p:txBody>
      </p:sp>
    </p:spTree>
    <p:extLst>
      <p:ext uri="{BB962C8B-B14F-4D97-AF65-F5344CB8AC3E}">
        <p14:creationId xmlns:p14="http://schemas.microsoft.com/office/powerpoint/2010/main" val="2183436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500" fill="hold"/>
                                        <p:tgtEl>
                                          <p:spTgt spid="5122"/>
                                        </p:tgtEl>
                                        <p:attrNameLst>
                                          <p:attrName>ppt_w</p:attrName>
                                        </p:attrNameLst>
                                      </p:cBhvr>
                                      <p:tavLst>
                                        <p:tav tm="0">
                                          <p:val>
                                            <p:fltVal val="0"/>
                                          </p:val>
                                        </p:tav>
                                        <p:tav tm="100000">
                                          <p:val>
                                            <p:strVal val="#ppt_w"/>
                                          </p:val>
                                        </p:tav>
                                      </p:tavLst>
                                    </p:anim>
                                    <p:anim calcmode="lin" valueType="num">
                                      <p:cBhvr>
                                        <p:cTn id="8" dur="500" fill="hold"/>
                                        <p:tgtEl>
                                          <p:spTgt spid="5122"/>
                                        </p:tgtEl>
                                        <p:attrNameLst>
                                          <p:attrName>ppt_h</p:attrName>
                                        </p:attrNameLst>
                                      </p:cBhvr>
                                      <p:tavLst>
                                        <p:tav tm="0">
                                          <p:val>
                                            <p:fltVal val="0"/>
                                          </p:val>
                                        </p:tav>
                                        <p:tav tm="100000">
                                          <p:val>
                                            <p:strVal val="#ppt_h"/>
                                          </p:val>
                                        </p:tav>
                                      </p:tavLst>
                                    </p:anim>
                                    <p:animEffect transition="in" filter="fade">
                                      <p:cBhvr>
                                        <p:cTn id="9" dur="500"/>
                                        <p:tgtEl>
                                          <p:spTgt spid="512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1990s- Brain Imaging arrives. The Invisible made Visible?</a:t>
            </a:r>
          </a:p>
        </p:txBody>
      </p:sp>
      <p:pic>
        <p:nvPicPr>
          <p:cNvPr id="4" name="Content Placeholder 3"/>
          <p:cNvPicPr>
            <a:picLocks noGrp="1" noChangeAspect="1"/>
          </p:cNvPicPr>
          <p:nvPr>
            <p:ph sz="quarter" idx="1"/>
          </p:nvPr>
        </p:nvPicPr>
        <p:blipFill>
          <a:blip r:embed="rId2"/>
          <a:stretch>
            <a:fillRect/>
          </a:stretch>
        </p:blipFill>
        <p:spPr>
          <a:xfrm>
            <a:off x="207385" y="1652723"/>
            <a:ext cx="4483513" cy="3384000"/>
          </a:xfrm>
          <a:prstGeom prst="rect">
            <a:avLst/>
          </a:prstGeom>
        </p:spPr>
      </p:pic>
      <p:pic>
        <p:nvPicPr>
          <p:cNvPr id="5" name="Picture 4"/>
          <p:cNvPicPr>
            <a:picLocks noChangeAspect="1"/>
          </p:cNvPicPr>
          <p:nvPr/>
        </p:nvPicPr>
        <p:blipFill>
          <a:blip r:embed="rId3"/>
          <a:stretch>
            <a:fillRect/>
          </a:stretch>
        </p:blipFill>
        <p:spPr>
          <a:xfrm>
            <a:off x="5173265" y="1428470"/>
            <a:ext cx="2026201" cy="3204000"/>
          </a:xfrm>
          <a:prstGeom prst="rect">
            <a:avLst/>
          </a:prstGeom>
        </p:spPr>
      </p:pic>
      <p:pic>
        <p:nvPicPr>
          <p:cNvPr id="13" name="Picture 12"/>
          <p:cNvPicPr>
            <a:picLocks noChangeAspect="1"/>
          </p:cNvPicPr>
          <p:nvPr/>
        </p:nvPicPr>
        <p:blipFill>
          <a:blip r:embed="rId4"/>
          <a:stretch>
            <a:fillRect/>
          </a:stretch>
        </p:blipFill>
        <p:spPr>
          <a:xfrm>
            <a:off x="7224335" y="3030470"/>
            <a:ext cx="2133785" cy="2804403"/>
          </a:xfrm>
          <a:prstGeom prst="rect">
            <a:avLst/>
          </a:prstGeom>
        </p:spPr>
      </p:pic>
      <p:grpSp>
        <p:nvGrpSpPr>
          <p:cNvPr id="12" name="Group 11"/>
          <p:cNvGrpSpPr/>
          <p:nvPr/>
        </p:nvGrpSpPr>
        <p:grpSpPr>
          <a:xfrm>
            <a:off x="6294820" y="2965452"/>
            <a:ext cx="3088169" cy="3334036"/>
            <a:chOff x="8442500" y="2523554"/>
            <a:chExt cx="3088169" cy="3334036"/>
          </a:xfrm>
        </p:grpSpPr>
        <p:sp>
          <p:nvSpPr>
            <p:cNvPr id="11" name="TextBox 10"/>
            <p:cNvSpPr txBox="1"/>
            <p:nvPr/>
          </p:nvSpPr>
          <p:spPr>
            <a:xfrm>
              <a:off x="8982943" y="5488258"/>
              <a:ext cx="2007281" cy="369332"/>
            </a:xfrm>
            <a:prstGeom prst="rect">
              <a:avLst/>
            </a:prstGeom>
            <a:noFill/>
            <a:ln w="19050">
              <a:solidFill>
                <a:schemeClr val="tx1"/>
              </a:solidFill>
            </a:ln>
          </p:spPr>
          <p:txBody>
            <a:bodyPr wrap="none" rtlCol="0">
              <a:spAutoFit/>
            </a:bodyPr>
            <a:lstStyle/>
            <a:p>
              <a:r>
                <a:rPr lang="en-GB" b="1" dirty="0"/>
                <a:t>NEUROTRASH</a:t>
              </a:r>
            </a:p>
          </p:txBody>
        </p:sp>
        <p:pic>
          <p:nvPicPr>
            <p:cNvPr id="6" name="Picture 5"/>
            <p:cNvPicPr>
              <a:picLocks noChangeAspect="1"/>
            </p:cNvPicPr>
            <p:nvPr/>
          </p:nvPicPr>
          <p:blipFill rotWithShape="1">
            <a:blip r:embed="rId5"/>
            <a:srcRect b="15972"/>
            <a:stretch/>
          </p:blipFill>
          <p:spPr>
            <a:xfrm>
              <a:off x="8442500" y="2523554"/>
              <a:ext cx="3088169" cy="2994744"/>
            </a:xfrm>
            <a:prstGeom prst="rect">
              <a:avLst/>
            </a:prstGeom>
          </p:spPr>
        </p:pic>
      </p:grpSp>
      <p:grpSp>
        <p:nvGrpSpPr>
          <p:cNvPr id="3" name="Group 2">
            <a:extLst>
              <a:ext uri="{FF2B5EF4-FFF2-40B4-BE49-F238E27FC236}">
                <a16:creationId xmlns:a16="http://schemas.microsoft.com/office/drawing/2014/main" id="{EE26D235-D6FC-4BF6-A96C-BA9EE6912737}"/>
              </a:ext>
            </a:extLst>
          </p:cNvPr>
          <p:cNvGrpSpPr/>
          <p:nvPr/>
        </p:nvGrpSpPr>
        <p:grpSpPr>
          <a:xfrm>
            <a:off x="9382989" y="949381"/>
            <a:ext cx="1946794" cy="5869078"/>
            <a:chOff x="9382989" y="949381"/>
            <a:chExt cx="1946794" cy="5869078"/>
          </a:xfrm>
        </p:grpSpPr>
        <p:pic>
          <p:nvPicPr>
            <p:cNvPr id="14" name="Picture 13"/>
            <p:cNvPicPr>
              <a:picLocks noChangeAspect="1"/>
            </p:cNvPicPr>
            <p:nvPr/>
          </p:nvPicPr>
          <p:blipFill>
            <a:blip r:embed="rId6"/>
            <a:stretch>
              <a:fillRect/>
            </a:stretch>
          </p:blipFill>
          <p:spPr>
            <a:xfrm>
              <a:off x="9382989" y="949381"/>
              <a:ext cx="1921925" cy="2880000"/>
            </a:xfrm>
            <a:prstGeom prst="rect">
              <a:avLst/>
            </a:prstGeom>
          </p:spPr>
        </p:pic>
        <p:pic>
          <p:nvPicPr>
            <p:cNvPr id="15" name="Picture 14"/>
            <p:cNvPicPr>
              <a:picLocks noChangeAspect="1"/>
            </p:cNvPicPr>
            <p:nvPr/>
          </p:nvPicPr>
          <p:blipFill>
            <a:blip r:embed="rId7"/>
            <a:stretch>
              <a:fillRect/>
            </a:stretch>
          </p:blipFill>
          <p:spPr>
            <a:xfrm>
              <a:off x="9382989" y="3829381"/>
              <a:ext cx="1946794" cy="2989078"/>
            </a:xfrm>
            <a:prstGeom prst="rect">
              <a:avLst/>
            </a:prstGeom>
          </p:spPr>
        </p:pic>
      </p:grpSp>
    </p:spTree>
    <p:extLst>
      <p:ext uri="{BB962C8B-B14F-4D97-AF65-F5344CB8AC3E}">
        <p14:creationId xmlns:p14="http://schemas.microsoft.com/office/powerpoint/2010/main" val="3217722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569" y="177561"/>
            <a:ext cx="12063046" cy="1088531"/>
          </a:xfrm>
        </p:spPr>
        <p:txBody>
          <a:bodyPr>
            <a:normAutofit fontScale="90000"/>
          </a:bodyPr>
          <a:lstStyle/>
          <a:p>
            <a:pPr algn="ctr"/>
            <a:br>
              <a:rPr lang="en-GB" b="1" dirty="0"/>
            </a:br>
            <a:br>
              <a:rPr lang="en-GB" b="1" dirty="0"/>
            </a:br>
            <a:r>
              <a:rPr lang="en-GB" sz="2700" b="1" dirty="0"/>
              <a:t>Sex differences in the brain? </a:t>
            </a:r>
            <a:br>
              <a:rPr lang="en-GB" sz="2700" b="1" dirty="0"/>
            </a:br>
            <a:r>
              <a:rPr lang="en-GB" sz="2700" b="1" dirty="0"/>
              <a:t>When is a difference not a difference?</a:t>
            </a:r>
            <a:endParaRPr lang="en-GB" sz="2700" b="1" dirty="0">
              <a:solidFill>
                <a:schemeClr val="accent6">
                  <a:lumMod val="60000"/>
                  <a:lumOff val="40000"/>
                </a:schemeClr>
              </a:solidFill>
            </a:endParaRPr>
          </a:p>
        </p:txBody>
      </p:sp>
      <p:pic>
        <p:nvPicPr>
          <p:cNvPr id="3" name="Picture 2"/>
          <p:cNvPicPr>
            <a:picLocks noChangeAspect="1"/>
          </p:cNvPicPr>
          <p:nvPr/>
        </p:nvPicPr>
        <p:blipFill>
          <a:blip r:embed="rId2"/>
          <a:stretch>
            <a:fillRect/>
          </a:stretch>
        </p:blipFill>
        <p:spPr>
          <a:xfrm>
            <a:off x="458691" y="1400718"/>
            <a:ext cx="5191194" cy="2052000"/>
          </a:xfrm>
          <a:prstGeom prst="rect">
            <a:avLst/>
          </a:prstGeom>
          <a:ln w="6350">
            <a:solidFill>
              <a:schemeClr val="tx1"/>
            </a:solidFill>
          </a:ln>
        </p:spPr>
      </p:pic>
      <p:pic>
        <p:nvPicPr>
          <p:cNvPr id="4" name="Picture 3"/>
          <p:cNvPicPr>
            <a:picLocks noChangeAspect="1"/>
          </p:cNvPicPr>
          <p:nvPr/>
        </p:nvPicPr>
        <p:blipFill>
          <a:blip r:embed="rId3"/>
          <a:stretch>
            <a:fillRect/>
          </a:stretch>
        </p:blipFill>
        <p:spPr>
          <a:xfrm>
            <a:off x="458691" y="3452718"/>
            <a:ext cx="4432176" cy="3206774"/>
          </a:xfrm>
          <a:prstGeom prst="rect">
            <a:avLst/>
          </a:prstGeom>
          <a:ln w="12700">
            <a:solidFill>
              <a:schemeClr val="tx1"/>
            </a:solidFill>
          </a:ln>
        </p:spPr>
      </p:pic>
      <p:pic>
        <p:nvPicPr>
          <p:cNvPr id="7" name="Picture 6"/>
          <p:cNvPicPr>
            <a:picLocks noChangeAspect="1"/>
          </p:cNvPicPr>
          <p:nvPr/>
        </p:nvPicPr>
        <p:blipFill>
          <a:blip r:embed="rId4"/>
          <a:stretch>
            <a:fillRect/>
          </a:stretch>
        </p:blipFill>
        <p:spPr>
          <a:xfrm>
            <a:off x="7051175" y="1266092"/>
            <a:ext cx="4682134" cy="5492972"/>
          </a:xfrm>
          <a:prstGeom prst="rect">
            <a:avLst/>
          </a:prstGeom>
          <a:ln w="12700">
            <a:solidFill>
              <a:schemeClr val="tx1"/>
            </a:solidFill>
          </a:ln>
        </p:spPr>
      </p:pic>
      <p:pic>
        <p:nvPicPr>
          <p:cNvPr id="5" name="Picture 4">
            <a:extLst>
              <a:ext uri="{FF2B5EF4-FFF2-40B4-BE49-F238E27FC236}">
                <a16:creationId xmlns:a16="http://schemas.microsoft.com/office/drawing/2014/main" id="{81FDE3C7-9983-4349-82DD-E01A8BD9583B}"/>
              </a:ext>
            </a:extLst>
          </p:cNvPr>
          <p:cNvPicPr>
            <a:picLocks noChangeAspect="1"/>
          </p:cNvPicPr>
          <p:nvPr/>
        </p:nvPicPr>
        <p:blipFill>
          <a:blip r:embed="rId5"/>
          <a:stretch>
            <a:fillRect/>
          </a:stretch>
        </p:blipFill>
        <p:spPr>
          <a:xfrm>
            <a:off x="7051175" y="3429000"/>
            <a:ext cx="4487913" cy="1764000"/>
          </a:xfrm>
          <a:prstGeom prst="rect">
            <a:avLst/>
          </a:prstGeom>
          <a:ln w="12700">
            <a:solidFill>
              <a:srgbClr val="FF0000"/>
            </a:solidFill>
          </a:ln>
        </p:spPr>
      </p:pic>
    </p:spTree>
    <p:extLst>
      <p:ext uri="{BB962C8B-B14F-4D97-AF65-F5344CB8AC3E}">
        <p14:creationId xmlns:p14="http://schemas.microsoft.com/office/powerpoint/2010/main" val="857220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205973" y="9813"/>
            <a:ext cx="11360916" cy="822821"/>
          </a:xfrm>
        </p:spPr>
        <p:txBody>
          <a:bodyPr>
            <a:normAutofit fontScale="90000"/>
          </a:bodyPr>
          <a:lstStyle/>
          <a:p>
            <a:pPr algn="ctr"/>
            <a:br>
              <a:rPr lang="en-US" altLang="en-US" sz="3200" b="1" dirty="0">
                <a:solidFill>
                  <a:srgbClr val="FF0000"/>
                </a:solidFill>
                <a:ea typeface="ＭＳ Ｐゴシック" pitchFamily="34" charset="-128"/>
              </a:rPr>
            </a:br>
            <a:br>
              <a:rPr lang="en-US" altLang="en-US" sz="3200" b="1" dirty="0">
                <a:solidFill>
                  <a:srgbClr val="FF0000"/>
                </a:solidFill>
                <a:ea typeface="ＭＳ Ｐゴシック" pitchFamily="34" charset="-128"/>
              </a:rPr>
            </a:br>
            <a:br>
              <a:rPr lang="en-US" altLang="en-US" sz="3200" b="1" dirty="0">
                <a:solidFill>
                  <a:srgbClr val="FF0000"/>
                </a:solidFill>
                <a:ea typeface="ＭＳ Ｐゴシック" pitchFamily="34" charset="-128"/>
              </a:rPr>
            </a:br>
            <a:br>
              <a:rPr lang="en-US" altLang="en-US" sz="3200" b="1" dirty="0">
                <a:solidFill>
                  <a:srgbClr val="FF0000"/>
                </a:solidFill>
                <a:ea typeface="ＭＳ Ｐゴシック" pitchFamily="34" charset="-128"/>
              </a:rPr>
            </a:br>
            <a:br>
              <a:rPr lang="en-US" altLang="en-US" sz="3200" b="1" dirty="0">
                <a:solidFill>
                  <a:srgbClr val="FF0000"/>
                </a:solidFill>
                <a:ea typeface="ＭＳ Ｐゴシック" pitchFamily="34" charset="-128"/>
              </a:rPr>
            </a:br>
            <a:br>
              <a:rPr lang="en-US" altLang="en-US" sz="3200" b="1" dirty="0">
                <a:solidFill>
                  <a:srgbClr val="FF0000"/>
                </a:solidFill>
                <a:ea typeface="ＭＳ Ｐゴシック" pitchFamily="34" charset="-128"/>
              </a:rPr>
            </a:br>
            <a:br>
              <a:rPr lang="en-US" altLang="en-US" sz="3200" b="1" dirty="0">
                <a:solidFill>
                  <a:srgbClr val="FF0000"/>
                </a:solidFill>
                <a:ea typeface="ＭＳ Ｐゴシック" pitchFamily="34" charset="-128"/>
              </a:rPr>
            </a:br>
            <a:r>
              <a:rPr lang="en-US" altLang="en-US" sz="3100" b="1" u="sng" dirty="0">
                <a:solidFill>
                  <a:schemeClr val="tx1"/>
                </a:solidFill>
                <a:ea typeface="ＭＳ Ｐゴシック" pitchFamily="34" charset="-128"/>
              </a:rPr>
              <a:t>how ‘hard-wired’ are our brains? </a:t>
            </a:r>
            <a:br>
              <a:rPr lang="en-US" altLang="en-US" sz="3100" b="1" u="sng" dirty="0">
                <a:solidFill>
                  <a:schemeClr val="tx1"/>
                </a:solidFill>
                <a:ea typeface="ＭＳ Ｐゴシック" pitchFamily="34" charset="-128"/>
              </a:rPr>
            </a:br>
            <a:r>
              <a:rPr lang="en-US" altLang="en-US" sz="3100" b="1" u="sng" dirty="0">
                <a:solidFill>
                  <a:schemeClr val="tx1"/>
                </a:solidFill>
                <a:ea typeface="ＭＳ Ｐゴシック" pitchFamily="34" charset="-128"/>
              </a:rPr>
              <a:t>How much can they be changed by the world?</a:t>
            </a:r>
            <a:endParaRPr lang="en-US" altLang="en-US" sz="2700" b="1" u="sng" dirty="0">
              <a:ea typeface="ＭＳ Ｐゴシック" pitchFamily="34" charset="-128"/>
            </a:endParaRPr>
          </a:p>
        </p:txBody>
      </p:sp>
      <p:pic>
        <p:nvPicPr>
          <p:cNvPr id="2355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42046"/>
          <a:stretch/>
        </p:blipFill>
        <p:spPr bwMode="auto">
          <a:xfrm>
            <a:off x="4283821" y="2214470"/>
            <a:ext cx="2290757" cy="2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a:grpSpLocks noChangeAspect="1"/>
          </p:cNvGrpSpPr>
          <p:nvPr/>
        </p:nvGrpSpPr>
        <p:grpSpPr>
          <a:xfrm>
            <a:off x="8396949" y="1897713"/>
            <a:ext cx="3344666" cy="4705801"/>
            <a:chOff x="7274921" y="900745"/>
            <a:chExt cx="3417842" cy="4312004"/>
          </a:xfrm>
        </p:grpSpPr>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74921" y="900745"/>
              <a:ext cx="1957504" cy="16493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rotWithShape="1">
            <a:blip r:embed="rId5"/>
            <a:srcRect b="14183"/>
            <a:stretch/>
          </p:blipFill>
          <p:spPr>
            <a:xfrm>
              <a:off x="7274921" y="2738694"/>
              <a:ext cx="3417842" cy="24740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pic>
        <p:nvPicPr>
          <p:cNvPr id="3" name="Picture 2"/>
          <p:cNvPicPr>
            <a:picLocks noChangeAspect="1"/>
          </p:cNvPicPr>
          <p:nvPr/>
        </p:nvPicPr>
        <p:blipFill>
          <a:blip r:embed="rId6"/>
          <a:stretch>
            <a:fillRect/>
          </a:stretch>
        </p:blipFill>
        <p:spPr>
          <a:xfrm>
            <a:off x="552625" y="2302925"/>
            <a:ext cx="2772199" cy="1758436"/>
          </a:xfrm>
          <a:prstGeom prst="rect">
            <a:avLst/>
          </a:prstGeom>
        </p:spPr>
      </p:pic>
      <p:pic>
        <p:nvPicPr>
          <p:cNvPr id="10" name="Picture 9"/>
          <p:cNvPicPr>
            <a:picLocks noChangeAspect="1"/>
          </p:cNvPicPr>
          <p:nvPr/>
        </p:nvPicPr>
        <p:blipFill rotWithShape="1">
          <a:blip r:embed="rId7"/>
          <a:srcRect l="1553" t="6513" r="1382" b="3370"/>
          <a:stretch/>
        </p:blipFill>
        <p:spPr>
          <a:xfrm>
            <a:off x="840889" y="5710400"/>
            <a:ext cx="1683041" cy="1003750"/>
          </a:xfrm>
          <a:prstGeom prst="rect">
            <a:avLst/>
          </a:prstGeom>
        </p:spPr>
      </p:pic>
      <p:sp>
        <p:nvSpPr>
          <p:cNvPr id="4" name="Rectangle 3"/>
          <p:cNvSpPr/>
          <p:nvPr/>
        </p:nvSpPr>
        <p:spPr>
          <a:xfrm>
            <a:off x="212070" y="867024"/>
            <a:ext cx="3509290" cy="58967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964925" y="832635"/>
            <a:ext cx="3821551" cy="593109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8030041" y="849829"/>
            <a:ext cx="3899400" cy="593109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rotWithShape="1">
          <a:blip r:embed="rId8"/>
          <a:srcRect l="56281"/>
          <a:stretch/>
        </p:blipFill>
        <p:spPr>
          <a:xfrm>
            <a:off x="5075193" y="3903513"/>
            <a:ext cx="2211488" cy="2376000"/>
          </a:xfrm>
          <a:prstGeom prst="rect">
            <a:avLst/>
          </a:prstGeom>
        </p:spPr>
      </p:pic>
      <p:sp>
        <p:nvSpPr>
          <p:cNvPr id="11" name="TextBox 10"/>
          <p:cNvSpPr txBox="1"/>
          <p:nvPr/>
        </p:nvSpPr>
        <p:spPr>
          <a:xfrm>
            <a:off x="262559" y="832635"/>
            <a:ext cx="3520038" cy="1200329"/>
          </a:xfrm>
          <a:prstGeom prst="rect">
            <a:avLst/>
          </a:prstGeom>
          <a:noFill/>
        </p:spPr>
        <p:txBody>
          <a:bodyPr wrap="square" rtlCol="0">
            <a:spAutoFit/>
          </a:bodyPr>
          <a:lstStyle/>
          <a:p>
            <a:r>
              <a:rPr lang="en-US" altLang="en-US" sz="2400" b="1" u="sng" cap="small" dirty="0">
                <a:solidFill>
                  <a:srgbClr val="FF0000"/>
                </a:solidFill>
                <a:ea typeface="ＭＳ Ｐゴシック" pitchFamily="34" charset="-128"/>
                <a:cs typeface="+mj-cs"/>
              </a:rPr>
              <a:t>Predictive</a:t>
            </a:r>
            <a:r>
              <a:rPr lang="en-US" altLang="en-US" sz="2400" b="1" u="sng" cap="small" dirty="0">
                <a:solidFill>
                  <a:prstClr val="black"/>
                </a:solidFill>
                <a:ea typeface="ＭＳ Ｐゴシック" pitchFamily="34" charset="-128"/>
                <a:cs typeface="+mj-cs"/>
              </a:rPr>
              <a:t>: </a:t>
            </a:r>
          </a:p>
          <a:p>
            <a:r>
              <a:rPr lang="en-US" altLang="en-US" sz="2400" b="1" u="sng" cap="small" dirty="0">
                <a:solidFill>
                  <a:prstClr val="black"/>
                </a:solidFill>
                <a:ea typeface="ＭＳ Ｐゴシック" pitchFamily="34" charset="-128"/>
                <a:cs typeface="+mj-cs"/>
              </a:rPr>
              <a:t>Brains as predictive </a:t>
            </a:r>
            <a:r>
              <a:rPr lang="en-US" altLang="en-US" sz="2400" b="1" u="sng" cap="small" dirty="0" err="1">
                <a:solidFill>
                  <a:prstClr val="black"/>
                </a:solidFill>
                <a:ea typeface="ＭＳ Ｐゴシック" pitchFamily="34" charset="-128"/>
                <a:cs typeface="+mj-cs"/>
              </a:rPr>
              <a:t>texters</a:t>
            </a:r>
            <a:r>
              <a:rPr lang="en-US" altLang="en-US" sz="2400" b="1" u="sng" cap="small" dirty="0">
                <a:solidFill>
                  <a:prstClr val="black"/>
                </a:solidFill>
                <a:ea typeface="ＭＳ Ｐゴシック" pitchFamily="34" charset="-128"/>
                <a:cs typeface="+mj-cs"/>
              </a:rPr>
              <a:t>.</a:t>
            </a:r>
            <a:endParaRPr lang="en-GB" sz="2400" dirty="0"/>
          </a:p>
        </p:txBody>
      </p:sp>
      <p:pic>
        <p:nvPicPr>
          <p:cNvPr id="12" name="Picture 11"/>
          <p:cNvPicPr>
            <a:picLocks noChangeAspect="1"/>
          </p:cNvPicPr>
          <p:nvPr/>
        </p:nvPicPr>
        <p:blipFill>
          <a:blip r:embed="rId9"/>
          <a:stretch>
            <a:fillRect/>
          </a:stretch>
        </p:blipFill>
        <p:spPr>
          <a:xfrm>
            <a:off x="2044962" y="5216909"/>
            <a:ext cx="1089075" cy="1512604"/>
          </a:xfrm>
          <a:prstGeom prst="rect">
            <a:avLst/>
          </a:prstGeom>
        </p:spPr>
      </p:pic>
      <p:sp>
        <p:nvSpPr>
          <p:cNvPr id="13" name="TextBox 12"/>
          <p:cNvSpPr txBox="1"/>
          <p:nvPr/>
        </p:nvSpPr>
        <p:spPr>
          <a:xfrm>
            <a:off x="4026162" y="792767"/>
            <a:ext cx="3760314" cy="830997"/>
          </a:xfrm>
          <a:prstGeom prst="rect">
            <a:avLst/>
          </a:prstGeom>
          <a:noFill/>
        </p:spPr>
        <p:txBody>
          <a:bodyPr wrap="square" rtlCol="0">
            <a:spAutoFit/>
          </a:bodyPr>
          <a:lstStyle/>
          <a:p>
            <a:pPr algn="ctr"/>
            <a:r>
              <a:rPr lang="en-US" altLang="en-US" sz="2400" b="1" u="sng" cap="small" dirty="0">
                <a:solidFill>
                  <a:srgbClr val="FF0000"/>
                </a:solidFill>
                <a:ea typeface="ＭＳ Ｐゴシック" pitchFamily="34" charset="-128"/>
                <a:cs typeface="+mj-cs"/>
              </a:rPr>
              <a:t>Plastic</a:t>
            </a:r>
            <a:r>
              <a:rPr lang="en-US" altLang="en-US" sz="2400" b="1" u="sng" cap="small" dirty="0">
                <a:solidFill>
                  <a:prstClr val="black"/>
                </a:solidFill>
                <a:ea typeface="ＭＳ Ｐゴシック" pitchFamily="34" charset="-128"/>
                <a:cs typeface="+mj-cs"/>
              </a:rPr>
              <a:t>: brains as life-long learners.</a:t>
            </a:r>
            <a:endParaRPr lang="en-GB" sz="2400" dirty="0"/>
          </a:p>
        </p:txBody>
      </p:sp>
      <p:sp>
        <p:nvSpPr>
          <p:cNvPr id="14" name="TextBox 13"/>
          <p:cNvSpPr txBox="1"/>
          <p:nvPr/>
        </p:nvSpPr>
        <p:spPr>
          <a:xfrm>
            <a:off x="8084268" y="787400"/>
            <a:ext cx="3845173" cy="830997"/>
          </a:xfrm>
          <a:prstGeom prst="rect">
            <a:avLst/>
          </a:prstGeom>
          <a:noFill/>
        </p:spPr>
        <p:txBody>
          <a:bodyPr wrap="square" rtlCol="0">
            <a:spAutoFit/>
          </a:bodyPr>
          <a:lstStyle/>
          <a:p>
            <a:r>
              <a:rPr lang="en-US" altLang="en-US" sz="2400" b="1" u="sng" cap="small" dirty="0">
                <a:solidFill>
                  <a:srgbClr val="FF0000"/>
                </a:solidFill>
                <a:ea typeface="ＭＳ Ｐゴシック" pitchFamily="34" charset="-128"/>
                <a:cs typeface="+mj-cs"/>
              </a:rPr>
              <a:t>Permeable</a:t>
            </a:r>
            <a:r>
              <a:rPr lang="en-US" altLang="en-US" sz="2400" b="1" u="sng" cap="small" dirty="0">
                <a:solidFill>
                  <a:prstClr val="black"/>
                </a:solidFill>
                <a:ea typeface="ＭＳ Ｐゴシック" pitchFamily="34" charset="-128"/>
                <a:cs typeface="+mj-cs"/>
              </a:rPr>
              <a:t>: brains and social sensitivity.</a:t>
            </a:r>
            <a:endParaRPr lang="en-GB" sz="2400" dirty="0"/>
          </a:p>
        </p:txBody>
      </p:sp>
    </p:spTree>
    <p:extLst>
      <p:ext uri="{BB962C8B-B14F-4D97-AF65-F5344CB8AC3E}">
        <p14:creationId xmlns:p14="http://schemas.microsoft.com/office/powerpoint/2010/main" val="644571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544398" y="361669"/>
            <a:ext cx="7460436" cy="6192000"/>
          </a:xfrm>
          <a:prstGeom prst="rect">
            <a:avLst/>
          </a:prstGeom>
        </p:spPr>
      </p:pic>
      <p:grpSp>
        <p:nvGrpSpPr>
          <p:cNvPr id="9" name="Group 8"/>
          <p:cNvGrpSpPr>
            <a:grpSpLocks noChangeAspect="1"/>
          </p:cNvGrpSpPr>
          <p:nvPr/>
        </p:nvGrpSpPr>
        <p:grpSpPr>
          <a:xfrm>
            <a:off x="9820636" y="206701"/>
            <a:ext cx="1932323" cy="2916000"/>
            <a:chOff x="616398" y="1560934"/>
            <a:chExt cx="1460463" cy="2203938"/>
          </a:xfrm>
        </p:grpSpPr>
        <p:pic>
          <p:nvPicPr>
            <p:cNvPr id="1026" name="Picture 2" descr="Image result for traffic light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428" t="13885" r="30004" b="5379"/>
            <a:stretch/>
          </p:blipFill>
          <p:spPr bwMode="auto">
            <a:xfrm>
              <a:off x="1018345" y="1594338"/>
              <a:ext cx="609600" cy="11840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846043" y="2715502"/>
              <a:ext cx="1001175" cy="783315"/>
            </a:xfrm>
            <a:prstGeom prst="rect">
              <a:avLst/>
            </a:prstGeom>
          </p:spPr>
        </p:pic>
        <p:sp>
          <p:nvSpPr>
            <p:cNvPr id="8" name="Oval 7"/>
            <p:cNvSpPr/>
            <p:nvPr/>
          </p:nvSpPr>
          <p:spPr>
            <a:xfrm>
              <a:off x="616398" y="1560934"/>
              <a:ext cx="1460463" cy="220393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Title 6"/>
          <p:cNvSpPr>
            <a:spLocks noGrp="1"/>
          </p:cNvSpPr>
          <p:nvPr>
            <p:ph type="title"/>
          </p:nvPr>
        </p:nvSpPr>
        <p:spPr>
          <a:xfrm>
            <a:off x="195907" y="65388"/>
            <a:ext cx="5774868" cy="503423"/>
          </a:xfrm>
        </p:spPr>
        <p:txBody>
          <a:bodyPr>
            <a:normAutofit fontScale="90000"/>
          </a:bodyPr>
          <a:lstStyle/>
          <a:p>
            <a:r>
              <a:rPr lang="en-GB" b="1" dirty="0"/>
              <a:t>What are our brains for?</a:t>
            </a:r>
          </a:p>
        </p:txBody>
      </p:sp>
      <p:cxnSp>
        <p:nvCxnSpPr>
          <p:cNvPr id="15" name="Straight Arrow Connector 14"/>
          <p:cNvCxnSpPr/>
          <p:nvPr/>
        </p:nvCxnSpPr>
        <p:spPr>
          <a:xfrm>
            <a:off x="2978686" y="1935150"/>
            <a:ext cx="1675496" cy="81390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993847" y="3508560"/>
            <a:ext cx="2385780" cy="100420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p:nvPicPr>
        <p:blipFill>
          <a:blip r:embed="rId5"/>
          <a:stretch>
            <a:fillRect/>
          </a:stretch>
        </p:blipFill>
        <p:spPr>
          <a:xfrm rot="14975680">
            <a:off x="6313782" y="3652522"/>
            <a:ext cx="2347756" cy="2363514"/>
          </a:xfrm>
          <a:prstGeom prst="rect">
            <a:avLst/>
          </a:prstGeom>
        </p:spPr>
      </p:pic>
      <p:cxnSp>
        <p:nvCxnSpPr>
          <p:cNvPr id="21" name="Straight Arrow Connector 20"/>
          <p:cNvCxnSpPr/>
          <p:nvPr/>
        </p:nvCxnSpPr>
        <p:spPr>
          <a:xfrm flipH="1">
            <a:off x="5884125" y="1219496"/>
            <a:ext cx="4036115" cy="138271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 name="Oval 3"/>
          <p:cNvSpPr/>
          <p:nvPr/>
        </p:nvSpPr>
        <p:spPr>
          <a:xfrm>
            <a:off x="3950095" y="2034807"/>
            <a:ext cx="1194808" cy="231445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5636259" y="2898512"/>
            <a:ext cx="1194808" cy="157825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Arc 5"/>
          <p:cNvSpPr>
            <a:spLocks noChangeAspect="1"/>
          </p:cNvSpPr>
          <p:nvPr/>
        </p:nvSpPr>
        <p:spPr>
          <a:xfrm rot="19566108">
            <a:off x="4740896" y="2629669"/>
            <a:ext cx="1525691" cy="1656000"/>
          </a:xfrm>
          <a:prstGeom prst="arc">
            <a:avLst>
              <a:gd name="adj1" fmla="val 16200000"/>
              <a:gd name="adj2" fmla="val 13922"/>
            </a:avLst>
          </a:prstGeom>
          <a:ln w="762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Arc 18"/>
          <p:cNvSpPr>
            <a:spLocks noChangeAspect="1"/>
          </p:cNvSpPr>
          <p:nvPr/>
        </p:nvSpPr>
        <p:spPr>
          <a:xfrm rot="19566108">
            <a:off x="4740897" y="2428616"/>
            <a:ext cx="1525691" cy="1656000"/>
          </a:xfrm>
          <a:prstGeom prst="arc">
            <a:avLst>
              <a:gd name="adj1" fmla="val 16200000"/>
              <a:gd name="adj2" fmla="val 13922"/>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Arc 19"/>
          <p:cNvSpPr>
            <a:spLocks noChangeAspect="1"/>
          </p:cNvSpPr>
          <p:nvPr/>
        </p:nvSpPr>
        <p:spPr>
          <a:xfrm rot="19566108">
            <a:off x="4680307" y="2846748"/>
            <a:ext cx="1525691" cy="1656000"/>
          </a:xfrm>
          <a:prstGeom prst="arc">
            <a:avLst>
              <a:gd name="adj1" fmla="val 16200000"/>
              <a:gd name="adj2" fmla="val 13922"/>
            </a:avLst>
          </a:prstGeom>
          <a:ln w="762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pic>
        <p:nvPicPr>
          <p:cNvPr id="12" name="Picture 11"/>
          <p:cNvPicPr>
            <a:picLocks noChangeAspect="1"/>
          </p:cNvPicPr>
          <p:nvPr/>
        </p:nvPicPr>
        <p:blipFill>
          <a:blip r:embed="rId6"/>
          <a:stretch>
            <a:fillRect/>
          </a:stretch>
        </p:blipFill>
        <p:spPr>
          <a:xfrm>
            <a:off x="9019753" y="5029623"/>
            <a:ext cx="1800974" cy="1799469"/>
          </a:xfrm>
          <a:prstGeom prst="ellipse">
            <a:avLst/>
          </a:prstGeom>
          <a:ln>
            <a:noFill/>
          </a:ln>
          <a:effectLst>
            <a:softEdge rad="112500"/>
          </a:effectLst>
        </p:spPr>
      </p:pic>
      <p:sp>
        <p:nvSpPr>
          <p:cNvPr id="22" name="Oval 21"/>
          <p:cNvSpPr>
            <a:spLocks noChangeAspect="1"/>
          </p:cNvSpPr>
          <p:nvPr/>
        </p:nvSpPr>
        <p:spPr>
          <a:xfrm>
            <a:off x="8894864" y="4787467"/>
            <a:ext cx="1925863" cy="207053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p:cNvPicPr>
            <a:picLocks noChangeAspect="1"/>
          </p:cNvPicPr>
          <p:nvPr/>
        </p:nvPicPr>
        <p:blipFill>
          <a:blip r:embed="rId7"/>
          <a:stretch>
            <a:fillRect/>
          </a:stretch>
        </p:blipFill>
        <p:spPr>
          <a:xfrm>
            <a:off x="1984767" y="956746"/>
            <a:ext cx="1201970" cy="1584000"/>
          </a:xfrm>
          <a:prstGeom prst="rect">
            <a:avLst/>
          </a:prstGeom>
        </p:spPr>
      </p:pic>
      <p:sp>
        <p:nvSpPr>
          <p:cNvPr id="10" name="TextBox 9"/>
          <p:cNvSpPr txBox="1"/>
          <p:nvPr/>
        </p:nvSpPr>
        <p:spPr>
          <a:xfrm>
            <a:off x="9454454" y="3046110"/>
            <a:ext cx="2708559" cy="584775"/>
          </a:xfrm>
          <a:prstGeom prst="rect">
            <a:avLst/>
          </a:prstGeom>
          <a:noFill/>
          <a:ln w="19050">
            <a:solidFill>
              <a:schemeClr val="tx1"/>
            </a:solidFill>
          </a:ln>
        </p:spPr>
        <p:txBody>
          <a:bodyPr wrap="square" rtlCol="0">
            <a:spAutoFit/>
          </a:bodyPr>
          <a:lstStyle/>
          <a:p>
            <a:pPr algn="ctr"/>
            <a:r>
              <a:rPr lang="en-GB" sz="3200" b="1" dirty="0" err="1">
                <a:solidFill>
                  <a:srgbClr val="FF0000"/>
                </a:solidFill>
              </a:rPr>
              <a:t>GoNoGo</a:t>
            </a:r>
            <a:endParaRPr lang="en-GB" sz="3200" b="1" dirty="0">
              <a:solidFill>
                <a:srgbClr val="FF0000"/>
              </a:solidFill>
            </a:endParaRPr>
          </a:p>
        </p:txBody>
      </p:sp>
      <p:pic>
        <p:nvPicPr>
          <p:cNvPr id="25" name="Picture 24"/>
          <p:cNvPicPr>
            <a:picLocks noChangeAspect="1"/>
          </p:cNvPicPr>
          <p:nvPr/>
        </p:nvPicPr>
        <p:blipFill>
          <a:blip r:embed="rId8"/>
          <a:stretch>
            <a:fillRect/>
          </a:stretch>
        </p:blipFill>
        <p:spPr>
          <a:xfrm>
            <a:off x="322126" y="3964030"/>
            <a:ext cx="2888747" cy="1980000"/>
          </a:xfrm>
          <a:prstGeom prst="rect">
            <a:avLst/>
          </a:prstGeom>
          <a:ln w="12700">
            <a:solidFill>
              <a:schemeClr val="tx1"/>
            </a:solidFill>
          </a:ln>
        </p:spPr>
      </p:pic>
      <p:pic>
        <p:nvPicPr>
          <p:cNvPr id="26" name="Picture 25"/>
          <p:cNvPicPr>
            <a:picLocks noChangeAspect="1"/>
          </p:cNvPicPr>
          <p:nvPr/>
        </p:nvPicPr>
        <p:blipFill rotWithShape="1">
          <a:blip r:embed="rId9"/>
          <a:srcRect l="991" r="50132"/>
          <a:stretch/>
        </p:blipFill>
        <p:spPr>
          <a:xfrm>
            <a:off x="961307" y="1034142"/>
            <a:ext cx="1136001" cy="1419019"/>
          </a:xfrm>
          <a:prstGeom prst="ellipse">
            <a:avLst/>
          </a:prstGeom>
          <a:ln w="3175">
            <a:solidFill>
              <a:schemeClr val="tx1"/>
            </a:solidFill>
          </a:ln>
        </p:spPr>
      </p:pic>
    </p:spTree>
    <p:extLst>
      <p:ext uri="{BB962C8B-B14F-4D97-AF65-F5344CB8AC3E}">
        <p14:creationId xmlns:p14="http://schemas.microsoft.com/office/powerpoint/2010/main" val="813805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931217" y="955133"/>
            <a:ext cx="10901119" cy="5432369"/>
            <a:chOff x="1145762" y="429635"/>
            <a:chExt cx="9698866" cy="5123256"/>
          </a:xfrm>
        </p:grpSpPr>
        <p:pic>
          <p:nvPicPr>
            <p:cNvPr id="2" name="Picture 1"/>
            <p:cNvPicPr>
              <a:picLocks noChangeAspect="1"/>
            </p:cNvPicPr>
            <p:nvPr/>
          </p:nvPicPr>
          <p:blipFill rotWithShape="1">
            <a:blip r:embed="rId2"/>
            <a:srcRect b="54347"/>
            <a:stretch/>
          </p:blipFill>
          <p:spPr>
            <a:xfrm>
              <a:off x="1203842" y="429635"/>
              <a:ext cx="3609145" cy="2123630"/>
            </a:xfrm>
            <a:prstGeom prst="rect">
              <a:avLst/>
            </a:prstGeom>
            <a:ln w="12700">
              <a:solidFill>
                <a:schemeClr val="tx1"/>
              </a:solidFill>
            </a:ln>
          </p:spPr>
        </p:pic>
        <p:grpSp>
          <p:nvGrpSpPr>
            <p:cNvPr id="5" name="Group 4"/>
            <p:cNvGrpSpPr/>
            <p:nvPr/>
          </p:nvGrpSpPr>
          <p:grpSpPr>
            <a:xfrm>
              <a:off x="6488628" y="429635"/>
              <a:ext cx="4356000" cy="4917368"/>
              <a:chOff x="6447028" y="454435"/>
              <a:chExt cx="4356000" cy="4917368"/>
            </a:xfrm>
          </p:grpSpPr>
          <p:pic>
            <p:nvPicPr>
              <p:cNvPr id="3" name="Picture 2"/>
              <p:cNvPicPr>
                <a:picLocks noChangeAspect="1"/>
              </p:cNvPicPr>
              <p:nvPr/>
            </p:nvPicPr>
            <p:blipFill>
              <a:blip r:embed="rId3"/>
              <a:stretch>
                <a:fillRect/>
              </a:stretch>
            </p:blipFill>
            <p:spPr>
              <a:xfrm>
                <a:off x="6447028" y="3450988"/>
                <a:ext cx="4356000" cy="1920815"/>
              </a:xfrm>
              <a:prstGeom prst="rect">
                <a:avLst/>
              </a:prstGeom>
              <a:ln w="12700">
                <a:solidFill>
                  <a:schemeClr val="tx1"/>
                </a:solidFill>
              </a:ln>
            </p:spPr>
          </p:pic>
          <p:pic>
            <p:nvPicPr>
              <p:cNvPr id="4" name="Picture 3"/>
              <p:cNvPicPr>
                <a:picLocks noChangeAspect="1"/>
              </p:cNvPicPr>
              <p:nvPr/>
            </p:nvPicPr>
            <p:blipFill>
              <a:blip r:embed="rId4"/>
              <a:stretch>
                <a:fillRect/>
              </a:stretch>
            </p:blipFill>
            <p:spPr>
              <a:xfrm>
                <a:off x="6554469" y="454435"/>
                <a:ext cx="3771735" cy="2286830"/>
              </a:xfrm>
              <a:prstGeom prst="rect">
                <a:avLst/>
              </a:prstGeom>
              <a:ln w="28575">
                <a:solidFill>
                  <a:schemeClr val="tx1"/>
                </a:solidFill>
              </a:ln>
            </p:spPr>
          </p:pic>
        </p:grpSp>
        <p:pic>
          <p:nvPicPr>
            <p:cNvPr id="16" name="Picture 15">
              <a:extLst>
                <a:ext uri="{FF2B5EF4-FFF2-40B4-BE49-F238E27FC236}">
                  <a16:creationId xmlns:a16="http://schemas.microsoft.com/office/drawing/2014/main" id="{C7BFF7A4-D112-4227-9878-2E71F399D27D}"/>
                </a:ext>
              </a:extLst>
            </p:cNvPr>
            <p:cNvPicPr>
              <a:picLocks noChangeAspect="1"/>
            </p:cNvPicPr>
            <p:nvPr/>
          </p:nvPicPr>
          <p:blipFill rotWithShape="1">
            <a:blip r:embed="rId2"/>
            <a:srcRect t="44323"/>
            <a:stretch/>
          </p:blipFill>
          <p:spPr>
            <a:xfrm>
              <a:off x="1145762" y="2962990"/>
              <a:ext cx="3609145" cy="2589901"/>
            </a:xfrm>
            <a:prstGeom prst="rect">
              <a:avLst/>
            </a:prstGeom>
            <a:ln w="12700">
              <a:solidFill>
                <a:schemeClr val="tx1"/>
              </a:solidFill>
            </a:ln>
          </p:spPr>
        </p:pic>
      </p:grpSp>
      <p:sp>
        <p:nvSpPr>
          <p:cNvPr id="10" name="Title 9"/>
          <p:cNvSpPr>
            <a:spLocks noGrp="1"/>
          </p:cNvSpPr>
          <p:nvPr>
            <p:ph type="title"/>
          </p:nvPr>
        </p:nvSpPr>
        <p:spPr>
          <a:xfrm>
            <a:off x="539496" y="1"/>
            <a:ext cx="11292840" cy="925154"/>
          </a:xfrm>
        </p:spPr>
        <p:txBody>
          <a:bodyPr>
            <a:normAutofit fontScale="90000"/>
          </a:bodyPr>
          <a:lstStyle/>
          <a:p>
            <a:pPr algn="ctr"/>
            <a:r>
              <a:rPr lang="en-GB" b="1" dirty="0"/>
              <a:t>The power of </a:t>
            </a:r>
            <a:r>
              <a:rPr lang="en-GB" b="1" u="sng" dirty="0"/>
              <a:t>social</a:t>
            </a:r>
            <a:r>
              <a:rPr lang="en-GB" b="1" dirty="0"/>
              <a:t> drivers – the importance of </a:t>
            </a:r>
            <a:r>
              <a:rPr lang="en-GB" b="1" dirty="0">
                <a:solidFill>
                  <a:srgbClr val="FF0000"/>
                </a:solidFill>
              </a:rPr>
              <a:t>‘fitting in’</a:t>
            </a:r>
          </a:p>
        </p:txBody>
      </p:sp>
      <p:sp>
        <p:nvSpPr>
          <p:cNvPr id="7" name="TextBox 6"/>
          <p:cNvSpPr txBox="1"/>
          <p:nvPr/>
        </p:nvSpPr>
        <p:spPr>
          <a:xfrm rot="10800000" flipH="1" flipV="1">
            <a:off x="210312" y="3024987"/>
            <a:ext cx="1481328" cy="646331"/>
          </a:xfrm>
          <a:prstGeom prst="rect">
            <a:avLst/>
          </a:prstGeom>
          <a:noFill/>
          <a:ln w="12700">
            <a:solidFill>
              <a:schemeClr val="tx1"/>
            </a:solidFill>
          </a:ln>
        </p:spPr>
        <p:txBody>
          <a:bodyPr wrap="square" rtlCol="0">
            <a:spAutoFit/>
          </a:bodyPr>
          <a:lstStyle/>
          <a:p>
            <a:r>
              <a:rPr lang="en-GB" b="1" dirty="0">
                <a:solidFill>
                  <a:srgbClr val="0070C0"/>
                </a:solidFill>
              </a:rPr>
              <a:t>Social rejection</a:t>
            </a:r>
          </a:p>
        </p:txBody>
      </p:sp>
      <p:sp>
        <p:nvSpPr>
          <p:cNvPr id="14" name="TextBox 13"/>
          <p:cNvSpPr txBox="1"/>
          <p:nvPr/>
        </p:nvSpPr>
        <p:spPr>
          <a:xfrm>
            <a:off x="9624458" y="3318173"/>
            <a:ext cx="2065291" cy="646331"/>
          </a:xfrm>
          <a:prstGeom prst="rect">
            <a:avLst/>
          </a:prstGeom>
          <a:noFill/>
          <a:ln w="12700">
            <a:solidFill>
              <a:schemeClr val="tx1"/>
            </a:solidFill>
          </a:ln>
        </p:spPr>
        <p:txBody>
          <a:bodyPr wrap="square" rtlCol="0">
            <a:spAutoFit/>
          </a:bodyPr>
          <a:lstStyle/>
          <a:p>
            <a:endParaRPr lang="en-GB" b="1" dirty="0">
              <a:solidFill>
                <a:srgbClr val="0070C0"/>
              </a:solidFill>
            </a:endParaRPr>
          </a:p>
          <a:p>
            <a:r>
              <a:rPr lang="en-GB" b="1" dirty="0">
                <a:solidFill>
                  <a:srgbClr val="0070C0"/>
                </a:solidFill>
              </a:rPr>
              <a:t>Self-image</a:t>
            </a:r>
          </a:p>
        </p:txBody>
      </p:sp>
      <p:sp>
        <p:nvSpPr>
          <p:cNvPr id="15" name="TextBox 14"/>
          <p:cNvSpPr txBox="1"/>
          <p:nvPr/>
        </p:nvSpPr>
        <p:spPr>
          <a:xfrm>
            <a:off x="6565393" y="6109550"/>
            <a:ext cx="1792224" cy="646331"/>
          </a:xfrm>
          <a:prstGeom prst="rect">
            <a:avLst/>
          </a:prstGeom>
          <a:noFill/>
          <a:ln w="12700">
            <a:solidFill>
              <a:schemeClr val="tx1"/>
            </a:solidFill>
          </a:ln>
        </p:spPr>
        <p:txBody>
          <a:bodyPr wrap="square" rtlCol="0">
            <a:spAutoFit/>
          </a:bodyPr>
          <a:lstStyle/>
          <a:p>
            <a:endParaRPr lang="en-GB" b="1" dirty="0">
              <a:solidFill>
                <a:srgbClr val="0070C0"/>
              </a:solidFill>
            </a:endParaRPr>
          </a:p>
          <a:p>
            <a:r>
              <a:rPr lang="en-GB" b="1" dirty="0">
                <a:solidFill>
                  <a:srgbClr val="0070C0"/>
                </a:solidFill>
              </a:rPr>
              <a:t>Self-criticism</a:t>
            </a:r>
          </a:p>
        </p:txBody>
      </p:sp>
      <p:sp>
        <p:nvSpPr>
          <p:cNvPr id="13" name="TextBox 12"/>
          <p:cNvSpPr txBox="1"/>
          <p:nvPr/>
        </p:nvSpPr>
        <p:spPr>
          <a:xfrm rot="10800000" flipV="1">
            <a:off x="4181411" y="6064336"/>
            <a:ext cx="1612668" cy="646331"/>
          </a:xfrm>
          <a:prstGeom prst="rect">
            <a:avLst/>
          </a:prstGeom>
          <a:noFill/>
          <a:ln w="12700">
            <a:solidFill>
              <a:schemeClr val="tx1"/>
            </a:solidFill>
          </a:ln>
        </p:spPr>
        <p:txBody>
          <a:bodyPr wrap="square" rtlCol="0">
            <a:spAutoFit/>
          </a:bodyPr>
          <a:lstStyle/>
          <a:p>
            <a:endParaRPr lang="en-GB" b="1" dirty="0">
              <a:solidFill>
                <a:srgbClr val="0070C0"/>
              </a:solidFill>
            </a:endParaRPr>
          </a:p>
          <a:p>
            <a:r>
              <a:rPr lang="en-GB" b="1" dirty="0">
                <a:solidFill>
                  <a:srgbClr val="0070C0"/>
                </a:solidFill>
              </a:rPr>
              <a:t>Self-esteem</a:t>
            </a:r>
          </a:p>
        </p:txBody>
      </p:sp>
      <p:pic>
        <p:nvPicPr>
          <p:cNvPr id="12" name="Picture 11">
            <a:extLst>
              <a:ext uri="{FF2B5EF4-FFF2-40B4-BE49-F238E27FC236}">
                <a16:creationId xmlns:a16="http://schemas.microsoft.com/office/drawing/2014/main" id="{7462B474-A58D-499A-956E-96DC5342B597}"/>
              </a:ext>
            </a:extLst>
          </p:cNvPr>
          <p:cNvPicPr>
            <a:picLocks noChangeAspect="1"/>
          </p:cNvPicPr>
          <p:nvPr/>
        </p:nvPicPr>
        <p:blipFill>
          <a:blip r:embed="rId5"/>
          <a:stretch>
            <a:fillRect/>
          </a:stretch>
        </p:blipFill>
        <p:spPr>
          <a:xfrm>
            <a:off x="4813441" y="2783056"/>
            <a:ext cx="2341599" cy="1716566"/>
          </a:xfrm>
          <a:prstGeom prst="rect">
            <a:avLst/>
          </a:prstGeom>
          <a:ln w="38100">
            <a:solidFill>
              <a:srgbClr val="FF0000"/>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15884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r="34954"/>
          <a:stretch/>
        </p:blipFill>
        <p:spPr>
          <a:xfrm>
            <a:off x="3426634" y="1304415"/>
            <a:ext cx="5901684" cy="5076000"/>
          </a:xfrm>
          <a:prstGeom prst="rect">
            <a:avLst/>
          </a:prstGeom>
        </p:spPr>
      </p:pic>
      <p:pic>
        <p:nvPicPr>
          <p:cNvPr id="5" name="Picture 2" descr="Image result for outline drawing of human brain"/>
          <p:cNvPicPr>
            <a:picLocks noChangeAspect="1" noChangeArrowheads="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930" t="477" r="-930" b="14680"/>
          <a:stretch/>
        </p:blipFill>
        <p:spPr bwMode="auto">
          <a:xfrm>
            <a:off x="4630740" y="2490473"/>
            <a:ext cx="2353970" cy="1872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4638"/>
            <a:ext cx="9956800" cy="731118"/>
          </a:xfrm>
        </p:spPr>
        <p:txBody>
          <a:bodyPr>
            <a:normAutofit/>
          </a:bodyPr>
          <a:lstStyle/>
          <a:p>
            <a:pPr algn="ctr"/>
            <a:r>
              <a:rPr lang="en-GB" b="1" dirty="0"/>
              <a:t>The world as a brain </a:t>
            </a:r>
            <a:r>
              <a:rPr lang="en-GB" b="1"/>
              <a:t>influencer:</a:t>
            </a:r>
            <a:endParaRPr lang="en-GB" b="1" dirty="0"/>
          </a:p>
        </p:txBody>
      </p:sp>
    </p:spTree>
    <p:extLst>
      <p:ext uri="{BB962C8B-B14F-4D97-AF65-F5344CB8AC3E}">
        <p14:creationId xmlns:p14="http://schemas.microsoft.com/office/powerpoint/2010/main" val="3125848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956800" cy="843980"/>
          </a:xfrm>
        </p:spPr>
        <p:txBody>
          <a:bodyPr>
            <a:normAutofit fontScale="90000"/>
          </a:bodyPr>
          <a:lstStyle/>
          <a:p>
            <a:pPr algn="ctr"/>
            <a:br>
              <a:rPr lang="en-GB" b="1" dirty="0"/>
            </a:br>
            <a:r>
              <a:rPr lang="en-GB" b="1" dirty="0"/>
              <a:t>Brain development: sex differences?</a:t>
            </a:r>
            <a:br>
              <a:rPr lang="en-GB" b="1" dirty="0"/>
            </a:br>
            <a:r>
              <a:rPr lang="en-GB" b="1" dirty="0"/>
              <a:t>stages of gender awareness</a:t>
            </a:r>
            <a:endParaRPr lang="en-GB" sz="2700" b="1" dirty="0"/>
          </a:p>
        </p:txBody>
      </p:sp>
      <p:pic>
        <p:nvPicPr>
          <p:cNvPr id="7" name="Picture 6"/>
          <p:cNvPicPr>
            <a:picLocks noChangeAspect="1"/>
          </p:cNvPicPr>
          <p:nvPr/>
        </p:nvPicPr>
        <p:blipFill rotWithShape="1">
          <a:blip r:embed="rId3"/>
          <a:srcRect l="3455" t="11144" r="27625"/>
          <a:stretch/>
        </p:blipFill>
        <p:spPr>
          <a:xfrm>
            <a:off x="4189097" y="1255318"/>
            <a:ext cx="7735681" cy="5374003"/>
          </a:xfrm>
          <a:prstGeom prst="rect">
            <a:avLst/>
          </a:prstGeom>
          <a:ln w="19050">
            <a:solidFill>
              <a:schemeClr val="tx1"/>
            </a:solidFill>
          </a:ln>
        </p:spPr>
      </p:pic>
      <p:pic>
        <p:nvPicPr>
          <p:cNvPr id="4" name="Picture 3"/>
          <p:cNvPicPr>
            <a:picLocks noChangeAspect="1"/>
          </p:cNvPicPr>
          <p:nvPr/>
        </p:nvPicPr>
        <p:blipFill>
          <a:blip r:embed="rId4"/>
          <a:stretch>
            <a:fillRect/>
          </a:stretch>
        </p:blipFill>
        <p:spPr>
          <a:xfrm>
            <a:off x="1203607" y="2367943"/>
            <a:ext cx="1579994" cy="23879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Picture 2"/>
          <p:cNvPicPr>
            <a:picLocks noChangeAspect="1"/>
          </p:cNvPicPr>
          <p:nvPr/>
        </p:nvPicPr>
        <p:blipFill>
          <a:blip r:embed="rId5"/>
          <a:stretch>
            <a:fillRect/>
          </a:stretch>
        </p:blipFill>
        <p:spPr>
          <a:xfrm>
            <a:off x="506051" y="4755925"/>
            <a:ext cx="2975106" cy="2780017"/>
          </a:xfrm>
          <a:prstGeom prst="rect">
            <a:avLst/>
          </a:prstGeom>
        </p:spPr>
      </p:pic>
      <p:pic>
        <p:nvPicPr>
          <p:cNvPr id="8" name="Picture 7" descr="C:\Users\rippong\AppData\Local\Microsoft\Windows\Temporary Internet Files\Content.Outlook\5FO5CAN3\IMG_057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9973" y="1399501"/>
            <a:ext cx="1241381" cy="828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nvGrpSpPr>
          <p:cNvPr id="9" name="Group 8"/>
          <p:cNvGrpSpPr>
            <a:grpSpLocks noChangeAspect="1"/>
          </p:cNvGrpSpPr>
          <p:nvPr/>
        </p:nvGrpSpPr>
        <p:grpSpPr>
          <a:xfrm>
            <a:off x="2260933" y="1399501"/>
            <a:ext cx="1404000" cy="900000"/>
            <a:chOff x="467557" y="2294984"/>
            <a:chExt cx="1565219" cy="1044000"/>
          </a:xfrm>
        </p:grpSpPr>
        <p:pic>
          <p:nvPicPr>
            <p:cNvPr id="10" name="Picture 9" descr="C:\Users\rippong\AppData\Local\Microsoft\Windows\Temporary Internet Files\Content.Outlook\5FO5CAN3\IMG_0572.JPG"/>
            <p:cNvPicPr>
              <a:picLocks noChangeAspect="1" noChangeArrowheads="1"/>
            </p:cNvPicPr>
            <p:nvPr/>
          </p:nvPicPr>
          <p:blipFill>
            <a:blip r:embed="rId7" cstate="print">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467557" y="2294984"/>
              <a:ext cx="1565219" cy="1044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1" name="Picture 2" descr="C:\Users\rippong\AppData\Local\Microsoft\Windows\Temporary Internet Files\Content.Outlook\5FO5CAN3\IMG_0571.JPG"/>
            <p:cNvPicPr>
              <a:picLocks noChangeAspect="1" noChangeArrowheads="1"/>
            </p:cNvPicPr>
            <p:nvPr/>
          </p:nvPicPr>
          <p:blipFill rotWithShape="1">
            <a:blip r:embed="rId9">
              <a:extLst>
                <a:ext uri="{28A0092B-C50C-407E-A947-70E740481C1C}">
                  <a14:useLocalDpi xmlns:a14="http://schemas.microsoft.com/office/drawing/2010/main" val="0"/>
                </a:ext>
              </a:extLst>
            </a:blip>
            <a:srcRect l="50521" t="15032" r="25404" b="43991"/>
            <a:stretch/>
          </p:blipFill>
          <p:spPr bwMode="auto">
            <a:xfrm>
              <a:off x="1224349" y="2366992"/>
              <a:ext cx="506024" cy="5760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72382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2010375" y="858667"/>
            <a:ext cx="3420152" cy="2085013"/>
          </a:xfrm>
          <a:prstGeom prst="rect">
            <a:avLst/>
          </a:prstGeom>
        </p:spPr>
      </p:pic>
      <p:grpSp>
        <p:nvGrpSpPr>
          <p:cNvPr id="16" name="Group 15"/>
          <p:cNvGrpSpPr/>
          <p:nvPr/>
        </p:nvGrpSpPr>
        <p:grpSpPr>
          <a:xfrm>
            <a:off x="2379646" y="4020744"/>
            <a:ext cx="2902764" cy="2390757"/>
            <a:chOff x="1329115" y="3421215"/>
            <a:chExt cx="2902764" cy="2390757"/>
          </a:xfrm>
        </p:grpSpPr>
        <p:pic>
          <p:nvPicPr>
            <p:cNvPr id="10" name="Picture 9"/>
            <p:cNvPicPr>
              <a:picLocks noChangeAspect="1"/>
            </p:cNvPicPr>
            <p:nvPr/>
          </p:nvPicPr>
          <p:blipFill>
            <a:blip r:embed="rId3"/>
            <a:stretch>
              <a:fillRect/>
            </a:stretch>
          </p:blipFill>
          <p:spPr>
            <a:xfrm>
              <a:off x="1329115" y="4359863"/>
              <a:ext cx="1440000" cy="144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p:cNvPicPr>
              <a:picLocks noChangeAspect="1"/>
            </p:cNvPicPr>
            <p:nvPr/>
          </p:nvPicPr>
          <p:blipFill>
            <a:blip r:embed="rId4"/>
            <a:stretch>
              <a:fillRect/>
            </a:stretch>
          </p:blipFill>
          <p:spPr>
            <a:xfrm>
              <a:off x="2140818" y="3421215"/>
              <a:ext cx="1961311" cy="12699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p:cNvPicPr>
              <a:picLocks noChangeAspect="1"/>
            </p:cNvPicPr>
            <p:nvPr/>
          </p:nvPicPr>
          <p:blipFill>
            <a:blip r:embed="rId5"/>
            <a:stretch>
              <a:fillRect/>
            </a:stretch>
          </p:blipFill>
          <p:spPr>
            <a:xfrm>
              <a:off x="3007879" y="4587972"/>
              <a:ext cx="1224000" cy="122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pic>
        <p:nvPicPr>
          <p:cNvPr id="21" name="Picture 20"/>
          <p:cNvPicPr>
            <a:picLocks noChangeAspect="1"/>
          </p:cNvPicPr>
          <p:nvPr/>
        </p:nvPicPr>
        <p:blipFill>
          <a:blip r:embed="rId6"/>
          <a:stretch>
            <a:fillRect/>
          </a:stretch>
        </p:blipFill>
        <p:spPr>
          <a:xfrm>
            <a:off x="5588000" y="4416702"/>
            <a:ext cx="1448458" cy="198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 name="Group 1"/>
          <p:cNvGrpSpPr/>
          <p:nvPr/>
        </p:nvGrpSpPr>
        <p:grpSpPr>
          <a:xfrm>
            <a:off x="10137448" y="403546"/>
            <a:ext cx="1841855" cy="6413708"/>
            <a:chOff x="10137448" y="403546"/>
            <a:chExt cx="1841855" cy="6413708"/>
          </a:xfrm>
        </p:grpSpPr>
        <p:pic>
          <p:nvPicPr>
            <p:cNvPr id="24" name="Picture 23"/>
            <p:cNvPicPr>
              <a:picLocks noChangeAspect="1"/>
            </p:cNvPicPr>
            <p:nvPr/>
          </p:nvPicPr>
          <p:blipFill rotWithShape="1">
            <a:blip r:embed="rId7"/>
            <a:srcRect r="48761"/>
            <a:stretch/>
          </p:blipFill>
          <p:spPr>
            <a:xfrm>
              <a:off x="10144801" y="403546"/>
              <a:ext cx="1834502" cy="241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5" name="Picture 24"/>
            <p:cNvPicPr>
              <a:picLocks noChangeAspect="1"/>
            </p:cNvPicPr>
            <p:nvPr/>
          </p:nvPicPr>
          <p:blipFill rotWithShape="1">
            <a:blip r:embed="rId7"/>
            <a:srcRect l="49713"/>
            <a:stretch/>
          </p:blipFill>
          <p:spPr>
            <a:xfrm>
              <a:off x="10137448" y="4369254"/>
              <a:ext cx="1827298" cy="2448000"/>
            </a:xfrm>
            <a:prstGeom prst="rect">
              <a:avLst/>
            </a:prstGeom>
          </p:spPr>
        </p:pic>
      </p:grpSp>
      <p:sp>
        <p:nvSpPr>
          <p:cNvPr id="4" name="Title 3"/>
          <p:cNvSpPr>
            <a:spLocks noGrp="1"/>
          </p:cNvSpPr>
          <p:nvPr>
            <p:ph type="title"/>
          </p:nvPr>
        </p:nvSpPr>
        <p:spPr>
          <a:xfrm>
            <a:off x="266934" y="0"/>
            <a:ext cx="9877867" cy="837990"/>
          </a:xfrm>
        </p:spPr>
        <p:txBody>
          <a:bodyPr>
            <a:normAutofit/>
          </a:bodyPr>
          <a:lstStyle/>
          <a:p>
            <a:r>
              <a:rPr lang="en-GB" sz="2400" b="1" dirty="0"/>
              <a:t>The world as a brain influencer – </a:t>
            </a:r>
            <a:br>
              <a:rPr lang="en-GB" sz="2400" b="1" dirty="0"/>
            </a:br>
            <a:r>
              <a:rPr lang="en-GB" sz="2400" b="1" dirty="0"/>
              <a:t>welcome to the world of </a:t>
            </a:r>
            <a:r>
              <a:rPr lang="en-GB" sz="2400" b="1" dirty="0">
                <a:solidFill>
                  <a:srgbClr val="FF0000"/>
                </a:solidFill>
              </a:rPr>
              <a:t>pointlessly gendered products.</a:t>
            </a:r>
          </a:p>
        </p:txBody>
      </p:sp>
      <p:pic>
        <p:nvPicPr>
          <p:cNvPr id="6" name="Picture 5"/>
          <p:cNvPicPr>
            <a:picLocks noChangeAspect="1"/>
          </p:cNvPicPr>
          <p:nvPr/>
        </p:nvPicPr>
        <p:blipFill rotWithShape="1">
          <a:blip r:embed="rId8"/>
          <a:srcRect b="49491"/>
          <a:stretch/>
        </p:blipFill>
        <p:spPr>
          <a:xfrm>
            <a:off x="5430527" y="835814"/>
            <a:ext cx="1615580" cy="2404905"/>
          </a:xfrm>
          <a:prstGeom prst="rect">
            <a:avLst/>
          </a:prstGeom>
        </p:spPr>
      </p:pic>
      <p:pic>
        <p:nvPicPr>
          <p:cNvPr id="9" name="Picture 8"/>
          <p:cNvPicPr>
            <a:picLocks noChangeAspect="1"/>
          </p:cNvPicPr>
          <p:nvPr/>
        </p:nvPicPr>
        <p:blipFill>
          <a:blip r:embed="rId9"/>
          <a:stretch>
            <a:fillRect/>
          </a:stretch>
        </p:blipFill>
        <p:spPr>
          <a:xfrm>
            <a:off x="6592645" y="2411627"/>
            <a:ext cx="5039702" cy="190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p:cNvPicPr>
            <a:picLocks noChangeAspect="1"/>
          </p:cNvPicPr>
          <p:nvPr/>
        </p:nvPicPr>
        <p:blipFill>
          <a:blip r:embed="rId10"/>
          <a:stretch>
            <a:fillRect/>
          </a:stretch>
        </p:blipFill>
        <p:spPr>
          <a:xfrm>
            <a:off x="266934" y="2271501"/>
            <a:ext cx="1959917" cy="2916000"/>
          </a:xfrm>
          <a:prstGeom prst="rect">
            <a:avLst/>
          </a:prstGeom>
        </p:spPr>
      </p:pic>
      <p:pic>
        <p:nvPicPr>
          <p:cNvPr id="20" name="Picture 19" descr="Related image"/>
          <p:cNvPicPr>
            <a:picLocks noChangeAspect="1"/>
          </p:cNvPicPr>
          <p:nvPr/>
        </p:nvPicPr>
        <p:blipFill rotWithShape="1">
          <a:blip r:embed="rId11" cstate="print">
            <a:extLst>
              <a:ext uri="{28A0092B-C50C-407E-A947-70E740481C1C}">
                <a14:useLocalDpi xmlns:a14="http://schemas.microsoft.com/office/drawing/2010/main" val="0"/>
              </a:ext>
            </a:extLst>
          </a:blip>
          <a:srcRect t="15580" b="24572"/>
          <a:stretch/>
        </p:blipFill>
        <p:spPr bwMode="auto">
          <a:xfrm>
            <a:off x="6920636" y="4655718"/>
            <a:ext cx="2062277" cy="1994654"/>
          </a:xfrm>
          <a:prstGeom prst="rect">
            <a:avLst/>
          </a:prstGeom>
          <a:noFill/>
          <a:ln>
            <a:noFill/>
          </a:ln>
        </p:spPr>
      </p:pic>
    </p:spTree>
    <p:extLst>
      <p:ext uri="{BB962C8B-B14F-4D97-AF65-F5344CB8AC3E}">
        <p14:creationId xmlns:p14="http://schemas.microsoft.com/office/powerpoint/2010/main" val="1277605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1+#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0566400" cy="781381"/>
          </a:xfrm>
        </p:spPr>
        <p:txBody>
          <a:bodyPr>
            <a:normAutofit fontScale="90000"/>
          </a:bodyPr>
          <a:lstStyle/>
          <a:p>
            <a:pPr algn="ctr"/>
            <a:r>
              <a:rPr lang="en-GB" b="1" dirty="0"/>
              <a:t>Stages of gender stereotype development: </a:t>
            </a:r>
            <a:br>
              <a:rPr lang="en-GB" b="1" dirty="0"/>
            </a:br>
            <a:r>
              <a:rPr lang="en-GB" b="1" dirty="0"/>
              <a:t>The life of a junior gender detective</a:t>
            </a:r>
          </a:p>
        </p:txBody>
      </p:sp>
      <p:sp>
        <p:nvSpPr>
          <p:cNvPr id="3" name="Content Placeholder 2"/>
          <p:cNvSpPr>
            <a:spLocks noGrp="1"/>
          </p:cNvSpPr>
          <p:nvPr>
            <p:ph sz="quarter" idx="1"/>
          </p:nvPr>
        </p:nvSpPr>
        <p:spPr>
          <a:xfrm>
            <a:off x="192506" y="874595"/>
            <a:ext cx="10373895" cy="5612824"/>
          </a:xfrm>
        </p:spPr>
        <p:txBody>
          <a:bodyPr>
            <a:noAutofit/>
          </a:bodyPr>
          <a:lstStyle/>
          <a:p>
            <a:r>
              <a:rPr lang="en-GB" b="1" dirty="0"/>
              <a:t>0-2 </a:t>
            </a:r>
            <a:r>
              <a:rPr lang="en-GB" b="1" dirty="0" err="1"/>
              <a:t>yrs</a:t>
            </a:r>
            <a:r>
              <a:rPr lang="en-GB" b="1" dirty="0"/>
              <a:t> – Social awareness  - </a:t>
            </a:r>
            <a:r>
              <a:rPr lang="en-GB" b="1" dirty="0" err="1">
                <a:solidFill>
                  <a:srgbClr val="FF0000"/>
                </a:solidFill>
              </a:rPr>
              <a:t>inc.</a:t>
            </a:r>
            <a:r>
              <a:rPr lang="en-GB" b="1" dirty="0">
                <a:solidFill>
                  <a:srgbClr val="FF0000"/>
                </a:solidFill>
              </a:rPr>
              <a:t> gender </a:t>
            </a:r>
            <a:endParaRPr lang="en-GB" b="1" u="sng" dirty="0">
              <a:solidFill>
                <a:srgbClr val="FF0000"/>
              </a:solidFill>
            </a:endParaRPr>
          </a:p>
          <a:p>
            <a:r>
              <a:rPr lang="en-GB" dirty="0"/>
              <a:t>e.g. face-voice matching; self-gender labelling, </a:t>
            </a:r>
          </a:p>
          <a:p>
            <a:r>
              <a:rPr lang="en-GB" dirty="0"/>
              <a:t>gender knowledge</a:t>
            </a:r>
          </a:p>
          <a:p>
            <a:endParaRPr lang="en-GB" sz="2000" dirty="0"/>
          </a:p>
          <a:p>
            <a:pPr marL="0" indent="0">
              <a:buNone/>
            </a:pPr>
            <a:endParaRPr lang="en-GB" sz="2800" dirty="0"/>
          </a:p>
          <a:p>
            <a:r>
              <a:rPr lang="en-GB" b="1" dirty="0"/>
              <a:t>2-4/5  </a:t>
            </a:r>
            <a:r>
              <a:rPr lang="en-GB" b="1" dirty="0" err="1"/>
              <a:t>yrs</a:t>
            </a:r>
            <a:r>
              <a:rPr lang="en-GB" b="1" dirty="0"/>
              <a:t>– gender detection; gender alignment;</a:t>
            </a:r>
          </a:p>
          <a:p>
            <a:r>
              <a:rPr lang="en-GB" dirty="0"/>
              <a:t>gender priming [</a:t>
            </a:r>
            <a:r>
              <a:rPr lang="en-GB" dirty="0" err="1"/>
              <a:t>pinkification</a:t>
            </a:r>
            <a:r>
              <a:rPr lang="en-GB" dirty="0"/>
              <a:t>; power of toys]; </a:t>
            </a:r>
          </a:p>
          <a:p>
            <a:pPr lvl="1"/>
            <a:r>
              <a:rPr lang="en-GB" b="1" dirty="0">
                <a:solidFill>
                  <a:srgbClr val="FF0000"/>
                </a:solidFill>
              </a:rPr>
              <a:t>labelling and modelling</a:t>
            </a:r>
            <a:r>
              <a:rPr lang="en-GB" dirty="0">
                <a:solidFill>
                  <a:srgbClr val="FF0000"/>
                </a:solidFill>
              </a:rPr>
              <a:t>; </a:t>
            </a:r>
          </a:p>
          <a:p>
            <a:r>
              <a:rPr lang="en-GB" dirty="0"/>
              <a:t>Implicit stereotyping; Hidden messages</a:t>
            </a:r>
          </a:p>
          <a:p>
            <a:pPr marL="0" indent="0">
              <a:buNone/>
            </a:pPr>
            <a:endParaRPr lang="en-GB" sz="2000" dirty="0"/>
          </a:p>
          <a:p>
            <a:pPr marL="0" indent="0">
              <a:buNone/>
            </a:pPr>
            <a:endParaRPr lang="en-GB" sz="2000" dirty="0"/>
          </a:p>
          <a:p>
            <a:r>
              <a:rPr lang="en-GB" b="1" dirty="0"/>
              <a:t>4/5 – 6/7 </a:t>
            </a:r>
            <a:r>
              <a:rPr lang="en-GB" b="1" dirty="0" err="1"/>
              <a:t>yrs</a:t>
            </a:r>
            <a:r>
              <a:rPr lang="en-GB" b="1" dirty="0"/>
              <a:t> ++ – gender compliance; </a:t>
            </a:r>
          </a:p>
          <a:p>
            <a:r>
              <a:rPr lang="en-GB" dirty="0"/>
              <a:t>Maths is a boy thing; girls aren’t really </a:t>
            </a:r>
            <a:r>
              <a:rPr lang="en-GB" dirty="0" err="1"/>
              <a:t>really</a:t>
            </a:r>
            <a:r>
              <a:rPr lang="en-GB" dirty="0"/>
              <a:t> clever</a:t>
            </a:r>
          </a:p>
        </p:txBody>
      </p:sp>
      <p:pic>
        <p:nvPicPr>
          <p:cNvPr id="4" name="Picture 3"/>
          <p:cNvPicPr>
            <a:picLocks noChangeAspect="1"/>
          </p:cNvPicPr>
          <p:nvPr/>
        </p:nvPicPr>
        <p:blipFill>
          <a:blip r:embed="rId2"/>
          <a:stretch>
            <a:fillRect/>
          </a:stretch>
        </p:blipFill>
        <p:spPr>
          <a:xfrm>
            <a:off x="8772623" y="2696145"/>
            <a:ext cx="1512369" cy="1634646"/>
          </a:xfrm>
          <a:prstGeom prst="rect">
            <a:avLst/>
          </a:prstGeom>
        </p:spPr>
      </p:pic>
      <p:pic>
        <p:nvPicPr>
          <p:cNvPr id="5" name="Picture 4"/>
          <p:cNvPicPr>
            <a:picLocks noChangeAspect="1"/>
          </p:cNvPicPr>
          <p:nvPr/>
        </p:nvPicPr>
        <p:blipFill>
          <a:blip r:embed="rId3"/>
          <a:stretch>
            <a:fillRect/>
          </a:stretch>
        </p:blipFill>
        <p:spPr>
          <a:xfrm>
            <a:off x="7415093" y="810762"/>
            <a:ext cx="1700361" cy="1728000"/>
          </a:xfrm>
          <a:prstGeom prst="rect">
            <a:avLst/>
          </a:prstGeom>
        </p:spPr>
      </p:pic>
      <p:pic>
        <p:nvPicPr>
          <p:cNvPr id="6" name="Picture 5"/>
          <p:cNvPicPr>
            <a:picLocks noChangeAspect="1"/>
          </p:cNvPicPr>
          <p:nvPr/>
        </p:nvPicPr>
        <p:blipFill>
          <a:blip r:embed="rId4"/>
          <a:stretch>
            <a:fillRect/>
          </a:stretch>
        </p:blipFill>
        <p:spPr>
          <a:xfrm>
            <a:off x="9695214" y="4464749"/>
            <a:ext cx="2349239" cy="2412000"/>
          </a:xfrm>
          <a:prstGeom prst="rect">
            <a:avLst/>
          </a:prstGeom>
          <a:ln w="19050">
            <a:solidFill>
              <a:schemeClr val="tx1"/>
            </a:solidFill>
          </a:ln>
        </p:spPr>
      </p:pic>
      <p:pic>
        <p:nvPicPr>
          <p:cNvPr id="9" name="Picture 8"/>
          <p:cNvPicPr>
            <a:picLocks noChangeAspect="1"/>
          </p:cNvPicPr>
          <p:nvPr/>
        </p:nvPicPr>
        <p:blipFill>
          <a:blip r:embed="rId5"/>
          <a:stretch>
            <a:fillRect/>
          </a:stretch>
        </p:blipFill>
        <p:spPr>
          <a:xfrm>
            <a:off x="7901868" y="4520802"/>
            <a:ext cx="1845077" cy="2124000"/>
          </a:xfrm>
          <a:prstGeom prst="rect">
            <a:avLst/>
          </a:prstGeom>
          <a:ln w="19050">
            <a:solidFill>
              <a:schemeClr val="tx1"/>
            </a:solidFill>
          </a:ln>
        </p:spPr>
      </p:pic>
    </p:spTree>
    <p:extLst>
      <p:ext uri="{BB962C8B-B14F-4D97-AF65-F5344CB8AC3E}">
        <p14:creationId xmlns:p14="http://schemas.microsoft.com/office/powerpoint/2010/main" val="313460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04692" y="1287588"/>
            <a:ext cx="1490755" cy="2016000"/>
          </a:xfrm>
          <a:prstGeom prst="rect">
            <a:avLst/>
          </a:prstGeom>
        </p:spPr>
      </p:pic>
      <p:pic>
        <p:nvPicPr>
          <p:cNvPr id="3" name="Picture 2"/>
          <p:cNvPicPr>
            <a:picLocks noChangeAspect="1"/>
          </p:cNvPicPr>
          <p:nvPr/>
        </p:nvPicPr>
        <p:blipFill>
          <a:blip r:embed="rId3"/>
          <a:stretch>
            <a:fillRect/>
          </a:stretch>
        </p:blipFill>
        <p:spPr>
          <a:xfrm>
            <a:off x="3765231" y="1359588"/>
            <a:ext cx="1944000" cy="1944000"/>
          </a:xfrm>
          <a:prstGeom prst="rect">
            <a:avLst/>
          </a:prstGeom>
        </p:spPr>
      </p:pic>
      <p:pic>
        <p:nvPicPr>
          <p:cNvPr id="4" name="Picture 3"/>
          <p:cNvPicPr>
            <a:picLocks noChangeAspect="1"/>
          </p:cNvPicPr>
          <p:nvPr/>
        </p:nvPicPr>
        <p:blipFill>
          <a:blip r:embed="rId4"/>
          <a:stretch>
            <a:fillRect/>
          </a:stretch>
        </p:blipFill>
        <p:spPr>
          <a:xfrm>
            <a:off x="4000539" y="3707319"/>
            <a:ext cx="2304000" cy="2304000"/>
          </a:xfrm>
          <a:prstGeom prst="rect">
            <a:avLst/>
          </a:prstGeom>
        </p:spPr>
      </p:pic>
      <p:pic>
        <p:nvPicPr>
          <p:cNvPr id="5" name="Picture 4"/>
          <p:cNvPicPr>
            <a:picLocks noChangeAspect="1"/>
          </p:cNvPicPr>
          <p:nvPr/>
        </p:nvPicPr>
        <p:blipFill>
          <a:blip r:embed="rId5"/>
          <a:stretch>
            <a:fillRect/>
          </a:stretch>
        </p:blipFill>
        <p:spPr>
          <a:xfrm>
            <a:off x="1376743" y="3707320"/>
            <a:ext cx="1971675" cy="2314575"/>
          </a:xfrm>
          <a:prstGeom prst="rect">
            <a:avLst/>
          </a:prstGeom>
        </p:spPr>
      </p:pic>
      <p:pic>
        <p:nvPicPr>
          <p:cNvPr id="6" name="Picture 5"/>
          <p:cNvPicPr>
            <a:picLocks noChangeAspect="1"/>
          </p:cNvPicPr>
          <p:nvPr/>
        </p:nvPicPr>
        <p:blipFill>
          <a:blip r:embed="rId6"/>
          <a:stretch>
            <a:fillRect/>
          </a:stretch>
        </p:blipFill>
        <p:spPr>
          <a:xfrm>
            <a:off x="7923466" y="1287588"/>
            <a:ext cx="2436000" cy="2700000"/>
          </a:xfrm>
          <a:prstGeom prst="rect">
            <a:avLst/>
          </a:prstGeom>
        </p:spPr>
      </p:pic>
      <p:pic>
        <p:nvPicPr>
          <p:cNvPr id="7" name="Picture 6"/>
          <p:cNvPicPr>
            <a:picLocks noChangeAspect="1"/>
          </p:cNvPicPr>
          <p:nvPr/>
        </p:nvPicPr>
        <p:blipFill>
          <a:blip r:embed="rId7"/>
          <a:stretch>
            <a:fillRect/>
          </a:stretch>
        </p:blipFill>
        <p:spPr>
          <a:xfrm>
            <a:off x="7592758" y="4393119"/>
            <a:ext cx="3528000" cy="2016000"/>
          </a:xfrm>
          <a:prstGeom prst="rect">
            <a:avLst/>
          </a:prstGeom>
        </p:spPr>
      </p:pic>
      <p:sp>
        <p:nvSpPr>
          <p:cNvPr id="8" name="Title 7"/>
          <p:cNvSpPr>
            <a:spLocks noGrp="1"/>
          </p:cNvSpPr>
          <p:nvPr>
            <p:ph type="title"/>
          </p:nvPr>
        </p:nvSpPr>
        <p:spPr>
          <a:xfrm>
            <a:off x="1005840" y="329184"/>
            <a:ext cx="9966960" cy="813816"/>
          </a:xfrm>
        </p:spPr>
        <p:txBody>
          <a:bodyPr>
            <a:normAutofit fontScale="90000"/>
          </a:bodyPr>
          <a:lstStyle/>
          <a:p>
            <a:pPr algn="ctr"/>
            <a:r>
              <a:rPr lang="en-GB" b="1" dirty="0"/>
              <a:t>Junior gender detectives - The power of labelling and modelling</a:t>
            </a:r>
          </a:p>
        </p:txBody>
      </p:sp>
    </p:spTree>
    <p:extLst>
      <p:ext uri="{BB962C8B-B14F-4D97-AF65-F5344CB8AC3E}">
        <p14:creationId xmlns:p14="http://schemas.microsoft.com/office/powerpoint/2010/main" val="3527091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boy playing with doll tea s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956" y="1167353"/>
            <a:ext cx="3047894" cy="212400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Image result for boys playing with doll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Title 3"/>
          <p:cNvSpPr>
            <a:spLocks noGrp="1"/>
          </p:cNvSpPr>
          <p:nvPr>
            <p:ph type="title"/>
          </p:nvPr>
        </p:nvSpPr>
        <p:spPr>
          <a:xfrm>
            <a:off x="962790" y="160338"/>
            <a:ext cx="11134721" cy="702747"/>
          </a:xfrm>
        </p:spPr>
        <p:txBody>
          <a:bodyPr/>
          <a:lstStyle/>
          <a:p>
            <a:r>
              <a:rPr lang="en-GB" dirty="0"/>
              <a:t>Gender ‘Appropriate’ Toys: hidden messages?</a:t>
            </a:r>
          </a:p>
        </p:txBody>
      </p:sp>
      <p:pic>
        <p:nvPicPr>
          <p:cNvPr id="9" name="Content Placeholder 8"/>
          <p:cNvPicPr>
            <a:picLocks noGrp="1" noChangeAspect="1"/>
          </p:cNvPicPr>
          <p:nvPr>
            <p:ph sz="half" idx="1"/>
          </p:nvPr>
        </p:nvPicPr>
        <p:blipFill>
          <a:blip r:embed="rId3"/>
          <a:stretch>
            <a:fillRect/>
          </a:stretch>
        </p:blipFill>
        <p:spPr>
          <a:xfrm>
            <a:off x="962791" y="4526280"/>
            <a:ext cx="2700000" cy="2075893"/>
          </a:xfrm>
          <a:prstGeom prst="rect">
            <a:avLst/>
          </a:prstGeom>
        </p:spPr>
      </p:pic>
      <p:pic>
        <p:nvPicPr>
          <p:cNvPr id="11" name="Content Placeholder 10"/>
          <p:cNvPicPr>
            <a:picLocks noGrp="1" noChangeAspect="1"/>
          </p:cNvPicPr>
          <p:nvPr>
            <p:ph sz="half" idx="2"/>
          </p:nvPr>
        </p:nvPicPr>
        <p:blipFill>
          <a:blip r:embed="rId4"/>
          <a:stretch>
            <a:fillRect/>
          </a:stretch>
        </p:blipFill>
        <p:spPr>
          <a:xfrm>
            <a:off x="6049146" y="1517904"/>
            <a:ext cx="5518013" cy="5270838"/>
          </a:xfrm>
          <a:prstGeom prst="rect">
            <a:avLst/>
          </a:prstGeom>
        </p:spPr>
      </p:pic>
      <p:pic>
        <p:nvPicPr>
          <p:cNvPr id="10" name="Picture 9"/>
          <p:cNvPicPr>
            <a:picLocks noChangeAspect="1"/>
          </p:cNvPicPr>
          <p:nvPr/>
        </p:nvPicPr>
        <p:blipFill>
          <a:blip r:embed="rId5"/>
          <a:stretch>
            <a:fillRect/>
          </a:stretch>
        </p:blipFill>
        <p:spPr>
          <a:xfrm>
            <a:off x="2929014" y="2932100"/>
            <a:ext cx="2621507" cy="1743607"/>
          </a:xfrm>
          <a:prstGeom prst="rect">
            <a:avLst/>
          </a:prstGeom>
        </p:spPr>
      </p:pic>
    </p:spTree>
    <p:extLst>
      <p:ext uri="{BB962C8B-B14F-4D97-AF65-F5344CB8AC3E}">
        <p14:creationId xmlns:p14="http://schemas.microsoft.com/office/powerpoint/2010/main" val="1776906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704" y="234564"/>
            <a:ext cx="10128696" cy="1031527"/>
          </a:xfrm>
        </p:spPr>
        <p:txBody>
          <a:bodyPr>
            <a:normAutofit/>
          </a:bodyPr>
          <a:lstStyle/>
          <a:p>
            <a:r>
              <a:rPr lang="en-GB" b="1" dirty="0"/>
              <a:t>Does it Matter? - X-Box or XX/XY chromosomes? When is a sex difference not a sex difference?</a:t>
            </a:r>
          </a:p>
        </p:txBody>
      </p:sp>
      <p:pic>
        <p:nvPicPr>
          <p:cNvPr id="3" name="Picture 2"/>
          <p:cNvPicPr>
            <a:picLocks noChangeAspect="1"/>
          </p:cNvPicPr>
          <p:nvPr/>
        </p:nvPicPr>
        <p:blipFill>
          <a:blip r:embed="rId3"/>
          <a:stretch>
            <a:fillRect/>
          </a:stretch>
        </p:blipFill>
        <p:spPr>
          <a:xfrm>
            <a:off x="7326047" y="4146185"/>
            <a:ext cx="4072748" cy="2628000"/>
          </a:xfrm>
          <a:prstGeom prst="rect">
            <a:avLst/>
          </a:prstGeom>
        </p:spPr>
      </p:pic>
      <p:pic>
        <p:nvPicPr>
          <p:cNvPr id="4" name="Picture 3" descr="http://brickowl.com/files/image_cache/larger/lego-f40-set-30192-instructions-1.jpg"/>
          <p:cNvPicPr/>
          <p:nvPr/>
        </p:nvPicPr>
        <p:blipFill rotWithShape="1">
          <a:blip r:embed="rId4">
            <a:extLst>
              <a:ext uri="{28A0092B-C50C-407E-A947-70E740481C1C}">
                <a14:useLocalDpi xmlns:a14="http://schemas.microsoft.com/office/drawing/2010/main" val="0"/>
              </a:ext>
            </a:extLst>
          </a:blip>
          <a:srcRect l="23801" t="13123" b="13123"/>
          <a:stretch/>
        </p:blipFill>
        <p:spPr bwMode="auto">
          <a:xfrm>
            <a:off x="580652" y="1430011"/>
            <a:ext cx="2603173" cy="2519680"/>
          </a:xfrm>
          <a:prstGeom prst="rect">
            <a:avLst/>
          </a:prstGeom>
          <a:noFill/>
          <a:ln>
            <a:noFill/>
          </a:ln>
          <a:extLst>
            <a:ext uri="{53640926-AAD7-44D8-BBD7-CCE9431645EC}">
              <a14:shadowObscured xmlns:a14="http://schemas.microsoft.com/office/drawing/2010/main"/>
            </a:ext>
          </a:extLst>
        </p:spPr>
      </p:pic>
      <p:pic>
        <p:nvPicPr>
          <p:cNvPr id="5" name="Picture 4"/>
          <p:cNvPicPr>
            <a:picLocks noChangeAspect="1"/>
          </p:cNvPicPr>
          <p:nvPr/>
        </p:nvPicPr>
        <p:blipFill>
          <a:blip r:embed="rId5"/>
          <a:stretch>
            <a:fillRect/>
          </a:stretch>
        </p:blipFill>
        <p:spPr>
          <a:xfrm>
            <a:off x="3493737" y="1854679"/>
            <a:ext cx="3999263" cy="32993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6"/>
          <a:stretch>
            <a:fillRect/>
          </a:stretch>
        </p:blipFill>
        <p:spPr>
          <a:xfrm>
            <a:off x="8183857" y="1430011"/>
            <a:ext cx="2916000" cy="2916000"/>
          </a:xfrm>
          <a:prstGeom prst="rect">
            <a:avLst/>
          </a:prstGeom>
        </p:spPr>
      </p:pic>
      <p:pic>
        <p:nvPicPr>
          <p:cNvPr id="8" name="Picture 2" descr="Image result for super mario go kart imag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7704" y="4461500"/>
            <a:ext cx="2889070" cy="2317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040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19275" y="404812"/>
            <a:ext cx="8553450" cy="6048375"/>
          </a:xfrm>
          <a:prstGeom prst="rect">
            <a:avLst/>
          </a:prstGeom>
        </p:spPr>
      </p:pic>
    </p:spTree>
    <p:extLst>
      <p:ext uri="{BB962C8B-B14F-4D97-AF65-F5344CB8AC3E}">
        <p14:creationId xmlns:p14="http://schemas.microsoft.com/office/powerpoint/2010/main" val="3939301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3512" y="404664"/>
            <a:ext cx="7745288" cy="792088"/>
          </a:xfrm>
        </p:spPr>
        <p:txBody>
          <a:bodyPr>
            <a:normAutofit fontScale="90000"/>
          </a:bodyPr>
          <a:lstStyle/>
          <a:p>
            <a:pPr algn="ctr"/>
            <a:br>
              <a:rPr lang="en-GB" altLang="en-US" sz="2800" b="1" dirty="0"/>
            </a:br>
            <a:br>
              <a:rPr lang="en-GB" altLang="en-US" sz="2800" b="1" dirty="0"/>
            </a:br>
            <a:r>
              <a:rPr lang="en-GB" altLang="en-US" sz="3100" b="1" dirty="0"/>
              <a:t>A life of gendered expectations</a:t>
            </a:r>
            <a:endParaRPr lang="en-GB" sz="2700" b="1" dirty="0"/>
          </a:p>
        </p:txBody>
      </p:sp>
      <p:sp>
        <p:nvSpPr>
          <p:cNvPr id="3" name="Content Placeholder 2"/>
          <p:cNvSpPr>
            <a:spLocks noGrp="1"/>
          </p:cNvSpPr>
          <p:nvPr>
            <p:ph sz="quarter" idx="1"/>
          </p:nvPr>
        </p:nvSpPr>
        <p:spPr>
          <a:xfrm>
            <a:off x="1775520" y="1556792"/>
            <a:ext cx="8095034" cy="4968552"/>
          </a:xfrm>
        </p:spPr>
        <p:txBody>
          <a:bodyPr>
            <a:normAutofit fontScale="70000" lnSpcReduction="20000"/>
          </a:bodyPr>
          <a:lstStyle/>
          <a:p>
            <a:endParaRPr lang="en-GB" sz="2000" dirty="0"/>
          </a:p>
          <a:p>
            <a:pPr lvl="1"/>
            <a:r>
              <a:rPr lang="en-GB" sz="2900" dirty="0"/>
              <a:t>8000 primary school pupils: </a:t>
            </a:r>
            <a:r>
              <a:rPr lang="en-GB" sz="2900" b="1" u="sng" dirty="0"/>
              <a:t>Mismatch</a:t>
            </a:r>
            <a:r>
              <a:rPr lang="en-GB" sz="2900" dirty="0"/>
              <a:t> between classroom-based and national assessments – boys marked higher, girls marked lower =</a:t>
            </a:r>
            <a:r>
              <a:rPr lang="en-GB" sz="2900" b="1" dirty="0"/>
              <a:t>Bias Score</a:t>
            </a:r>
          </a:p>
          <a:p>
            <a:endParaRPr lang="en-GB" sz="2900" dirty="0"/>
          </a:p>
          <a:p>
            <a:pPr lvl="1"/>
            <a:r>
              <a:rPr lang="en-GB" sz="2900" b="1" dirty="0"/>
              <a:t>Bias score </a:t>
            </a:r>
            <a:r>
              <a:rPr lang="en-GB" sz="2900" dirty="0"/>
              <a:t>determined </a:t>
            </a:r>
          </a:p>
          <a:p>
            <a:pPr lvl="2"/>
            <a:r>
              <a:rPr lang="en-GB" sz="2900" dirty="0"/>
              <a:t>middle school test scores  </a:t>
            </a:r>
          </a:p>
          <a:p>
            <a:pPr lvl="2"/>
            <a:r>
              <a:rPr lang="en-GB" sz="2900" dirty="0"/>
              <a:t>high school matriculation scores  </a:t>
            </a:r>
          </a:p>
          <a:p>
            <a:pPr lvl="2"/>
            <a:r>
              <a:rPr lang="en-GB" sz="2900" dirty="0"/>
              <a:t>students ratings of ability  </a:t>
            </a:r>
          </a:p>
          <a:p>
            <a:pPr lvl="2"/>
            <a:r>
              <a:rPr lang="en-GB" sz="2900" dirty="0"/>
              <a:t>choice of STEM subjects.</a:t>
            </a:r>
          </a:p>
          <a:p>
            <a:endParaRPr lang="en-GB" sz="2000" dirty="0"/>
          </a:p>
          <a:p>
            <a:endParaRPr lang="en-GB" sz="2000" dirty="0"/>
          </a:p>
          <a:p>
            <a:endParaRPr lang="en-GB" sz="2000" dirty="0"/>
          </a:p>
          <a:p>
            <a:endParaRPr lang="en-GB" dirty="0"/>
          </a:p>
          <a:p>
            <a:endParaRPr lang="en-GB" dirty="0"/>
          </a:p>
          <a:p>
            <a:r>
              <a:rPr lang="en-GB" dirty="0"/>
              <a:t>On the Origins of Gender Human Capital Gaps: short and long term consequences of teachers’ stereotypical biases (</a:t>
            </a:r>
            <a:r>
              <a:rPr lang="en-GB" dirty="0" err="1"/>
              <a:t>Lavy</a:t>
            </a:r>
            <a:r>
              <a:rPr lang="en-GB" dirty="0"/>
              <a:t> and Sand, 2015. )</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0360" y="2636913"/>
            <a:ext cx="2838450" cy="1895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8097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1981200" y="274638"/>
            <a:ext cx="7467600" cy="958026"/>
          </a:xfrm>
        </p:spPr>
        <p:txBody>
          <a:bodyPr>
            <a:normAutofit fontScale="90000"/>
          </a:bodyPr>
          <a:lstStyle/>
          <a:p>
            <a:pPr algn="ctr"/>
            <a:br>
              <a:rPr lang="en-GB" altLang="en-US" sz="3200" b="1" dirty="0"/>
            </a:br>
            <a:br>
              <a:rPr lang="en-GB" altLang="en-US" sz="3200" b="1" dirty="0"/>
            </a:br>
            <a:br>
              <a:rPr lang="en-GB" altLang="en-US" sz="3200" b="1" dirty="0"/>
            </a:br>
            <a:br>
              <a:rPr lang="en-GB" altLang="en-US" sz="3200" b="1" dirty="0"/>
            </a:br>
            <a:br>
              <a:rPr lang="en-GB" altLang="en-US" sz="3200" b="1" dirty="0"/>
            </a:br>
            <a:br>
              <a:rPr lang="en-GB" altLang="en-US" sz="3200" b="1" dirty="0"/>
            </a:br>
            <a:br>
              <a:rPr lang="en-GB" altLang="en-US" sz="3200" b="1" dirty="0"/>
            </a:br>
            <a:br>
              <a:rPr lang="en-GB" altLang="en-US" sz="3200" b="1" dirty="0"/>
            </a:br>
            <a:r>
              <a:rPr lang="en-GB" altLang="en-US" sz="2700" b="1" dirty="0"/>
              <a:t>Gender differences in self-expectations</a:t>
            </a:r>
          </a:p>
        </p:txBody>
      </p:sp>
      <p:sp>
        <p:nvSpPr>
          <p:cNvPr id="27651" name="Content Placeholder 2"/>
          <p:cNvSpPr>
            <a:spLocks noGrp="1"/>
          </p:cNvSpPr>
          <p:nvPr>
            <p:ph sz="quarter" idx="1"/>
          </p:nvPr>
        </p:nvSpPr>
        <p:spPr>
          <a:xfrm>
            <a:off x="358346" y="1340769"/>
            <a:ext cx="9625442" cy="4790157"/>
          </a:xfrm>
        </p:spPr>
        <p:txBody>
          <a:bodyPr>
            <a:normAutofit/>
          </a:bodyPr>
          <a:lstStyle/>
          <a:p>
            <a:r>
              <a:rPr lang="en-GB" altLang="en-US" dirty="0"/>
              <a:t>Research shows that children have gender-biased views of the workplace and of their own intellectual ability </a:t>
            </a:r>
            <a:r>
              <a:rPr lang="en-GB" altLang="en-US" b="1" dirty="0"/>
              <a:t>before they start school</a:t>
            </a:r>
          </a:p>
          <a:p>
            <a:endParaRPr lang="en-GB" altLang="en-US" u="sng" dirty="0"/>
          </a:p>
          <a:p>
            <a:r>
              <a:rPr lang="en-GB" altLang="en-US" u="sng" dirty="0"/>
              <a:t>Implicit</a:t>
            </a:r>
            <a:r>
              <a:rPr lang="en-GB" altLang="en-US" dirty="0"/>
              <a:t> gender stereotypes measurable </a:t>
            </a:r>
            <a:r>
              <a:rPr lang="en-GB" altLang="en-US" b="1" dirty="0"/>
              <a:t>at age 6 </a:t>
            </a:r>
            <a:r>
              <a:rPr lang="en-GB" altLang="en-US" dirty="0"/>
              <a:t>(</a:t>
            </a:r>
            <a:r>
              <a:rPr lang="en-GB" altLang="en-US" sz="1600" i="1" dirty="0">
                <a:sym typeface="Wingdings" panose="05000000000000000000" pitchFamily="2" charset="2"/>
              </a:rPr>
              <a:t>Most et al, 2007)</a:t>
            </a:r>
          </a:p>
          <a:p>
            <a:endParaRPr lang="en-GB" altLang="en-US" sz="1600" i="1" dirty="0">
              <a:sym typeface="Wingdings" panose="05000000000000000000" pitchFamily="2" charset="2"/>
            </a:endParaRPr>
          </a:p>
          <a:p>
            <a:r>
              <a:rPr lang="en-GB" altLang="en-US" dirty="0">
                <a:sym typeface="Wingdings" panose="05000000000000000000" pitchFamily="2" charset="2"/>
              </a:rPr>
              <a:t>5-6 years old girls do NOT rate themselves as really </a:t>
            </a:r>
            <a:r>
              <a:rPr lang="en-GB" altLang="en-US" dirty="0" err="1">
                <a:sym typeface="Wingdings" panose="05000000000000000000" pitchFamily="2" charset="2"/>
              </a:rPr>
              <a:t>really</a:t>
            </a:r>
            <a:r>
              <a:rPr lang="en-GB" altLang="en-US" dirty="0">
                <a:sym typeface="Wingdings" panose="05000000000000000000" pitchFamily="2" charset="2"/>
              </a:rPr>
              <a:t> smart</a:t>
            </a:r>
          </a:p>
          <a:p>
            <a:endParaRPr lang="en-GB" altLang="en-US" dirty="0"/>
          </a:p>
          <a:p>
            <a:r>
              <a:rPr lang="en-GB" altLang="en-US" u="sng" dirty="0"/>
              <a:t>Implicit</a:t>
            </a:r>
            <a:r>
              <a:rPr lang="en-GB" altLang="en-US" dirty="0"/>
              <a:t> gender-maths stereotypes measurable at age 9; predicted academic-self concept; enrolment preferences (</a:t>
            </a:r>
            <a:r>
              <a:rPr lang="en-GB" altLang="en-US" sz="1600" i="1" dirty="0"/>
              <a:t>Steffens et al, 2010-On the leaky math pipeline</a:t>
            </a:r>
            <a:r>
              <a:rPr lang="en-GB" altLang="en-US" dirty="0"/>
              <a:t>)</a:t>
            </a:r>
          </a:p>
        </p:txBody>
      </p:sp>
      <p:sp>
        <p:nvSpPr>
          <p:cNvPr id="27652" name="Footer Placeholder 3"/>
          <p:cNvSpPr>
            <a:spLocks noGrp="1"/>
          </p:cNvSpPr>
          <p:nvPr>
            <p:ph type="ftr" sz="quarter" idx="16"/>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lr>
                <a:schemeClr val="accent1"/>
              </a:buClr>
              <a:buSzPct val="65000"/>
              <a:buFont typeface="Wingdings" pitchFamily="-112" charset="2"/>
              <a:buChar char="n"/>
              <a:defRPr sz="3000">
                <a:solidFill>
                  <a:schemeClr val="tx1"/>
                </a:solidFill>
                <a:latin typeface="Arial" charset="0"/>
                <a:ea typeface="ＭＳ Ｐゴシック" pitchFamily="-112" charset="-128"/>
              </a:defRPr>
            </a:lvl1pPr>
            <a:lvl2pPr marL="742950" indent="-285750" algn="l" eaLnBrk="0" hangingPunct="0">
              <a:spcBef>
                <a:spcPct val="20000"/>
              </a:spcBef>
              <a:buClr>
                <a:schemeClr val="accent2"/>
              </a:buClr>
              <a:buSzPct val="60000"/>
              <a:buFont typeface="Wingdings" pitchFamily="-112" charset="2"/>
              <a:buChar char="q"/>
              <a:defRPr sz="2600">
                <a:solidFill>
                  <a:schemeClr val="tx1"/>
                </a:solidFill>
                <a:latin typeface="Arial" charset="0"/>
                <a:ea typeface="ＭＳ Ｐゴシック" pitchFamily="-112" charset="-128"/>
              </a:defRPr>
            </a:lvl2pPr>
            <a:lvl3pPr marL="1143000" indent="-228600" algn="l" eaLnBrk="0" hangingPunct="0">
              <a:spcBef>
                <a:spcPct val="20000"/>
              </a:spcBef>
              <a:buClr>
                <a:schemeClr val="accent1"/>
              </a:buClr>
              <a:buSzPct val="65000"/>
              <a:buFont typeface="Wingdings" pitchFamily="-112" charset="2"/>
              <a:buChar char="n"/>
              <a:defRPr sz="2200">
                <a:solidFill>
                  <a:schemeClr val="tx1"/>
                </a:solidFill>
                <a:latin typeface="Arial" charset="0"/>
                <a:ea typeface="ＭＳ Ｐゴシック" pitchFamily="-112" charset="-128"/>
              </a:defRPr>
            </a:lvl3pPr>
            <a:lvl4pPr marL="1600200" indent="-228600" algn="l" eaLnBrk="0" hangingPunct="0">
              <a:spcBef>
                <a:spcPct val="20000"/>
              </a:spcBef>
              <a:buClr>
                <a:schemeClr val="accent2"/>
              </a:buClr>
              <a:buSzPct val="70000"/>
              <a:buFont typeface="Wingdings" pitchFamily="-112" charset="2"/>
              <a:buChar char="q"/>
              <a:defRPr sz="2000">
                <a:solidFill>
                  <a:schemeClr val="tx1"/>
                </a:solidFill>
                <a:latin typeface="Arial" charset="0"/>
                <a:ea typeface="ＭＳ Ｐゴシック" pitchFamily="-112" charset="-128"/>
              </a:defRPr>
            </a:lvl4pPr>
            <a:lvl5pPr marL="2057400" indent="-228600" algn="l" eaLnBrk="0" hangingPunct="0">
              <a:spcBef>
                <a:spcPct val="20000"/>
              </a:spcBef>
              <a:buClr>
                <a:schemeClr val="accent1"/>
              </a:buClr>
              <a:buSzPct val="75000"/>
              <a:buFont typeface="Wingdings" pitchFamily="-112" charset="2"/>
              <a:buChar char="§"/>
              <a:defRPr sz="2000">
                <a:solidFill>
                  <a:schemeClr val="tx1"/>
                </a:solidFill>
                <a:latin typeface="Arial" charset="0"/>
                <a:ea typeface="ＭＳ Ｐゴシック" pitchFamily="-112" charset="-128"/>
              </a:defRPr>
            </a:lvl5pPr>
            <a:lvl6pPr marL="2514600" indent="-228600" eaLnBrk="0" fontAlgn="base" hangingPunct="0">
              <a:spcBef>
                <a:spcPct val="20000"/>
              </a:spcBef>
              <a:spcAft>
                <a:spcPct val="0"/>
              </a:spcAft>
              <a:buClr>
                <a:schemeClr val="accent1"/>
              </a:buClr>
              <a:buSzPct val="75000"/>
              <a:buFont typeface="Wingdings" pitchFamily="-112" charset="2"/>
              <a:buChar char="§"/>
              <a:defRPr sz="2000">
                <a:solidFill>
                  <a:schemeClr val="tx1"/>
                </a:solidFill>
                <a:latin typeface="Arial" charset="0"/>
                <a:ea typeface="ＭＳ Ｐゴシック" pitchFamily="-112" charset="-128"/>
              </a:defRPr>
            </a:lvl6pPr>
            <a:lvl7pPr marL="2971800" indent="-228600" eaLnBrk="0" fontAlgn="base" hangingPunct="0">
              <a:spcBef>
                <a:spcPct val="20000"/>
              </a:spcBef>
              <a:spcAft>
                <a:spcPct val="0"/>
              </a:spcAft>
              <a:buClr>
                <a:schemeClr val="accent1"/>
              </a:buClr>
              <a:buSzPct val="75000"/>
              <a:buFont typeface="Wingdings" pitchFamily="-112" charset="2"/>
              <a:buChar char="§"/>
              <a:defRPr sz="2000">
                <a:solidFill>
                  <a:schemeClr val="tx1"/>
                </a:solidFill>
                <a:latin typeface="Arial" charset="0"/>
                <a:ea typeface="ＭＳ Ｐゴシック" pitchFamily="-112" charset="-128"/>
              </a:defRPr>
            </a:lvl7pPr>
            <a:lvl8pPr marL="3429000" indent="-228600" eaLnBrk="0" fontAlgn="base" hangingPunct="0">
              <a:spcBef>
                <a:spcPct val="20000"/>
              </a:spcBef>
              <a:spcAft>
                <a:spcPct val="0"/>
              </a:spcAft>
              <a:buClr>
                <a:schemeClr val="accent1"/>
              </a:buClr>
              <a:buSzPct val="75000"/>
              <a:buFont typeface="Wingdings" pitchFamily="-112" charset="2"/>
              <a:buChar char="§"/>
              <a:defRPr sz="2000">
                <a:solidFill>
                  <a:schemeClr val="tx1"/>
                </a:solidFill>
                <a:latin typeface="Arial" charset="0"/>
                <a:ea typeface="ＭＳ Ｐゴシック" pitchFamily="-112" charset="-128"/>
              </a:defRPr>
            </a:lvl8pPr>
            <a:lvl9pPr marL="3886200" indent="-228600" eaLnBrk="0" fontAlgn="base" hangingPunct="0">
              <a:spcBef>
                <a:spcPct val="20000"/>
              </a:spcBef>
              <a:spcAft>
                <a:spcPct val="0"/>
              </a:spcAft>
              <a:buClr>
                <a:schemeClr val="accent1"/>
              </a:buClr>
              <a:buSzPct val="75000"/>
              <a:buFont typeface="Wingdings" pitchFamily="-112" charset="2"/>
              <a:buChar char="§"/>
              <a:defRPr sz="2000">
                <a:solidFill>
                  <a:schemeClr val="tx1"/>
                </a:solidFill>
                <a:latin typeface="Arial" charset="0"/>
                <a:ea typeface="ＭＳ Ｐゴシック" pitchFamily="-112" charset="-128"/>
              </a:defRPr>
            </a:lvl9pPr>
          </a:lstStyle>
          <a:p>
            <a:pPr algn="ctr" eaLnBrk="1" hangingPunct="1">
              <a:spcBef>
                <a:spcPct val="0"/>
              </a:spcBef>
              <a:buClrTx/>
              <a:buSzTx/>
              <a:buFontTx/>
              <a:buNone/>
            </a:pPr>
            <a:r>
              <a:rPr lang="en-US" altLang="en-US" sz="1200">
                <a:solidFill>
                  <a:prstClr val="black"/>
                </a:solidFill>
                <a:latin typeface="Garamond" pitchFamily="-112" charset="0"/>
              </a:rPr>
              <a:t>Steele and Aronson, 1995</a:t>
            </a:r>
          </a:p>
        </p:txBody>
      </p:sp>
      <p:pic>
        <p:nvPicPr>
          <p:cNvPr id="92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a:stretch/>
        </p:blipFill>
        <p:spPr bwMode="auto">
          <a:xfrm>
            <a:off x="9194754" y="4296320"/>
            <a:ext cx="2374213" cy="244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12873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958" y="802256"/>
            <a:ext cx="10057442" cy="923027"/>
          </a:xfrm>
        </p:spPr>
        <p:txBody>
          <a:bodyPr>
            <a:normAutofit fontScale="90000"/>
          </a:bodyPr>
          <a:lstStyle/>
          <a:p>
            <a:pPr algn="ctr"/>
            <a:br>
              <a:rPr lang="en-GB" b="1" dirty="0">
                <a:solidFill>
                  <a:srgbClr val="FF0000"/>
                </a:solidFill>
              </a:rPr>
            </a:br>
            <a:r>
              <a:rPr lang="en-GB" b="1" dirty="0">
                <a:solidFill>
                  <a:srgbClr val="FF0000"/>
                </a:solidFill>
              </a:rPr>
              <a:t>we teach our boys to be brave and our girls to be perfect.</a:t>
            </a:r>
          </a:p>
        </p:txBody>
      </p:sp>
      <p:sp>
        <p:nvSpPr>
          <p:cNvPr id="3" name="Content Placeholder 2"/>
          <p:cNvSpPr>
            <a:spLocks noGrp="1"/>
          </p:cNvSpPr>
          <p:nvPr>
            <p:ph sz="quarter" idx="1"/>
          </p:nvPr>
        </p:nvSpPr>
        <p:spPr>
          <a:xfrm>
            <a:off x="609600" y="1880558"/>
            <a:ext cx="9956800" cy="4593394"/>
          </a:xfrm>
        </p:spPr>
        <p:txBody>
          <a:bodyPr/>
          <a:lstStyle/>
          <a:p>
            <a:r>
              <a:rPr lang="en-GB" b="1" dirty="0"/>
              <a:t>Self-Regulation</a:t>
            </a:r>
            <a:r>
              <a:rPr lang="en-GB" dirty="0"/>
              <a:t> – sitting still; the ‘don’t’ message</a:t>
            </a:r>
          </a:p>
          <a:p>
            <a:endParaRPr lang="en-GB" dirty="0"/>
          </a:p>
          <a:p>
            <a:r>
              <a:rPr lang="en-GB" b="1" dirty="0"/>
              <a:t>Faint praise </a:t>
            </a:r>
            <a:r>
              <a:rPr lang="en-GB" dirty="0"/>
              <a:t>– “always nicely turned out”; well-behaved; work always nicely presented </a:t>
            </a:r>
          </a:p>
          <a:p>
            <a:endParaRPr lang="en-GB" dirty="0"/>
          </a:p>
          <a:p>
            <a:r>
              <a:rPr lang="en-GB" b="1" dirty="0"/>
              <a:t>Person Praise/Process Praise </a:t>
            </a:r>
            <a:r>
              <a:rPr lang="en-GB" dirty="0"/>
              <a:t>– 4/5 year olds //9-11 year olds</a:t>
            </a:r>
          </a:p>
          <a:p>
            <a:endParaRPr lang="en-GB" dirty="0"/>
          </a:p>
          <a:p>
            <a:r>
              <a:rPr lang="en-GB" b="1" dirty="0"/>
              <a:t>Rejection Sensitivity and Self-Silencing</a:t>
            </a:r>
          </a:p>
          <a:p>
            <a:endParaRPr lang="en-GB" dirty="0"/>
          </a:p>
          <a:p>
            <a:r>
              <a:rPr lang="en-GB" b="1" dirty="0"/>
              <a:t>Over-active Inner Critic</a:t>
            </a:r>
          </a:p>
        </p:txBody>
      </p:sp>
      <p:pic>
        <p:nvPicPr>
          <p:cNvPr id="5" name="Picture 4"/>
          <p:cNvPicPr>
            <a:picLocks noChangeAspect="1"/>
          </p:cNvPicPr>
          <p:nvPr/>
        </p:nvPicPr>
        <p:blipFill rotWithShape="1">
          <a:blip r:embed="rId3"/>
          <a:srcRect l="434" t="-5615" r="58921" b="44343"/>
          <a:stretch/>
        </p:blipFill>
        <p:spPr>
          <a:xfrm>
            <a:off x="15766" y="-56209"/>
            <a:ext cx="1479066" cy="860250"/>
          </a:xfrm>
          <a:prstGeom prst="rect">
            <a:avLst/>
          </a:prstGeom>
        </p:spPr>
      </p:pic>
      <p:pic>
        <p:nvPicPr>
          <p:cNvPr id="6" name="Picture 5"/>
          <p:cNvPicPr>
            <a:picLocks noChangeAspect="1"/>
          </p:cNvPicPr>
          <p:nvPr/>
        </p:nvPicPr>
        <p:blipFill>
          <a:blip r:embed="rId4"/>
          <a:stretch>
            <a:fillRect/>
          </a:stretch>
        </p:blipFill>
        <p:spPr>
          <a:xfrm>
            <a:off x="7857067" y="4728577"/>
            <a:ext cx="2644128" cy="1976463"/>
          </a:xfrm>
          <a:prstGeom prst="rect">
            <a:avLst/>
          </a:prstGeom>
        </p:spPr>
      </p:pic>
      <p:pic>
        <p:nvPicPr>
          <p:cNvPr id="7" name="Picture 6"/>
          <p:cNvPicPr>
            <a:picLocks noChangeAspect="1"/>
          </p:cNvPicPr>
          <p:nvPr/>
        </p:nvPicPr>
        <p:blipFill rotWithShape="1">
          <a:blip r:embed="rId3"/>
          <a:srcRect l="65064" t="-6738" r="2167" b="6738"/>
          <a:stretch/>
        </p:blipFill>
        <p:spPr>
          <a:xfrm>
            <a:off x="10486790" y="-56209"/>
            <a:ext cx="1192450" cy="1404000"/>
          </a:xfrm>
          <a:prstGeom prst="rect">
            <a:avLst/>
          </a:prstGeom>
        </p:spPr>
      </p:pic>
    </p:spTree>
    <p:extLst>
      <p:ext uri="{BB962C8B-B14F-4D97-AF65-F5344CB8AC3E}">
        <p14:creationId xmlns:p14="http://schemas.microsoft.com/office/powerpoint/2010/main" val="3190403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956800" cy="729000"/>
          </a:xfrm>
        </p:spPr>
        <p:txBody>
          <a:bodyPr/>
          <a:lstStyle/>
          <a:p>
            <a:pPr algn="ctr"/>
            <a:r>
              <a:rPr lang="en-GB" b="1" dirty="0"/>
              <a:t>ROLE MODELS _ PEOPLE LIKE ME?</a:t>
            </a:r>
          </a:p>
        </p:txBody>
      </p:sp>
      <p:pic>
        <p:nvPicPr>
          <p:cNvPr id="3" name="Picture 2"/>
          <p:cNvPicPr>
            <a:picLocks noChangeAspect="1"/>
          </p:cNvPicPr>
          <p:nvPr/>
        </p:nvPicPr>
        <p:blipFill>
          <a:blip r:embed="rId2"/>
          <a:stretch>
            <a:fillRect/>
          </a:stretch>
        </p:blipFill>
        <p:spPr>
          <a:xfrm>
            <a:off x="133578" y="1686910"/>
            <a:ext cx="5858129" cy="4608000"/>
          </a:xfrm>
          <a:prstGeom prst="rect">
            <a:avLst/>
          </a:prstGeom>
        </p:spPr>
      </p:pic>
      <p:pic>
        <p:nvPicPr>
          <p:cNvPr id="4" name="Picture 3"/>
          <p:cNvPicPr>
            <a:picLocks noChangeAspect="1"/>
          </p:cNvPicPr>
          <p:nvPr/>
        </p:nvPicPr>
        <p:blipFill>
          <a:blip r:embed="rId3"/>
          <a:stretch>
            <a:fillRect/>
          </a:stretch>
        </p:blipFill>
        <p:spPr>
          <a:xfrm>
            <a:off x="6597796" y="1417638"/>
            <a:ext cx="5078988" cy="2592000"/>
          </a:xfrm>
          <a:prstGeom prst="rect">
            <a:avLst/>
          </a:prstGeom>
        </p:spPr>
      </p:pic>
      <p:pic>
        <p:nvPicPr>
          <p:cNvPr id="5" name="Picture 4"/>
          <p:cNvPicPr>
            <a:picLocks noChangeAspect="1"/>
          </p:cNvPicPr>
          <p:nvPr/>
        </p:nvPicPr>
        <p:blipFill>
          <a:blip r:embed="rId4"/>
          <a:stretch>
            <a:fillRect/>
          </a:stretch>
        </p:blipFill>
        <p:spPr>
          <a:xfrm>
            <a:off x="7732484" y="3990910"/>
            <a:ext cx="4215788" cy="2700000"/>
          </a:xfrm>
          <a:prstGeom prst="rect">
            <a:avLst/>
          </a:prstGeom>
        </p:spPr>
      </p:pic>
      <p:pic>
        <p:nvPicPr>
          <p:cNvPr id="1026" name="Picture 2" descr="https://imagevars.gulfnews.com/2019/08/23/190823-nz-speaker_16cbef50715_larg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5649" y="2011638"/>
            <a:ext cx="5323281" cy="39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040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rippong\AppData\Local\Microsoft\Windows\Temporary Internet Files\Content.Outlook\5FO5CAN3\IMG_057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03426" y="1285767"/>
            <a:ext cx="1241381" cy="828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5" name="Picture 2" descr="C:\Users\rippong\AppData\Local\Microsoft\Windows\Temporary Internet Files\Content.Outlook\5FO5CAN3\IMG_057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0498" y="2112725"/>
            <a:ext cx="1889057" cy="126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6" name="Picture 2" descr="C:\Users\rippong\AppData\Local\Microsoft\Windows\Temporary Internet Files\Content.Outlook\5FO5CAN3\IMG_0572.JP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948088" y="3278148"/>
            <a:ext cx="2266868" cy="1512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2" name="Picture 2" descr="C:\Users\rippong\AppData\Local\Microsoft\Windows\Temporary Internet Files\Content.Outlook\5FO5CAN3\IMG_0571.JPG"/>
          <p:cNvPicPr>
            <a:picLocks noChangeAspect="1" noChangeArrowheads="1"/>
          </p:cNvPicPr>
          <p:nvPr/>
        </p:nvPicPr>
        <p:blipFill>
          <a:blip r:embed="rId6">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8573300" y="4763383"/>
            <a:ext cx="2637750" cy="1764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3" name="Picture 2" descr="C:\Users\rippong\AppData\Local\Microsoft\Windows\Temporary Internet Files\Content.Outlook\5FO5CAN3\IMG_0571.JPG"/>
          <p:cNvPicPr>
            <a:picLocks noChangeAspect="1" noChangeArrowheads="1"/>
          </p:cNvPicPr>
          <p:nvPr/>
        </p:nvPicPr>
        <p:blipFill>
          <a:blip r:embed="rId8">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970759" y="3294372"/>
            <a:ext cx="2260926" cy="1512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5122" name="Picture 2"/>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saturation sat="200000"/>
                    </a14:imgEffect>
                  </a14:imgLayer>
                </a14:imgProps>
              </a:ext>
              <a:ext uri="{28A0092B-C50C-407E-A947-70E740481C1C}">
                <a14:useLocalDpi xmlns:a14="http://schemas.microsoft.com/office/drawing/2010/main" val="0"/>
              </a:ext>
            </a:extLst>
          </a:blip>
          <a:srcRect b="27858"/>
          <a:stretch/>
        </p:blipFill>
        <p:spPr bwMode="auto">
          <a:xfrm>
            <a:off x="7792977" y="2162494"/>
            <a:ext cx="1817955" cy="126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grpSp>
        <p:nvGrpSpPr>
          <p:cNvPr id="11" name="Group 10"/>
          <p:cNvGrpSpPr>
            <a:grpSpLocks noChangeAspect="1"/>
          </p:cNvGrpSpPr>
          <p:nvPr/>
        </p:nvGrpSpPr>
        <p:grpSpPr>
          <a:xfrm>
            <a:off x="7654836" y="1271730"/>
            <a:ext cx="1404000" cy="900000"/>
            <a:chOff x="467557" y="2294984"/>
            <a:chExt cx="1565219" cy="1044000"/>
          </a:xfrm>
        </p:grpSpPr>
        <p:pic>
          <p:nvPicPr>
            <p:cNvPr id="15" name="Picture 14" descr="C:\Users\rippong\AppData\Local\Microsoft\Windows\Temporary Internet Files\Content.Outlook\5FO5CAN3\IMG_0572.JPG"/>
            <p:cNvPicPr>
              <a:picLocks noChangeAspect="1" noChangeArrowheads="1"/>
            </p:cNvPicPr>
            <p:nvPr/>
          </p:nvPicPr>
          <p:blipFill>
            <a:blip r:embed="rId11" cstate="print">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467557" y="2294984"/>
              <a:ext cx="1565219" cy="1044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6" name="Picture 2" descr="C:\Users\rippong\AppData\Local\Microsoft\Windows\Temporary Internet Files\Content.Outlook\5FO5CAN3\IMG_0571.JPG"/>
            <p:cNvPicPr>
              <a:picLocks noChangeAspect="1" noChangeArrowheads="1"/>
            </p:cNvPicPr>
            <p:nvPr/>
          </p:nvPicPr>
          <p:blipFill rotWithShape="1">
            <a:blip r:embed="rId13">
              <a:extLst>
                <a:ext uri="{28A0092B-C50C-407E-A947-70E740481C1C}">
                  <a14:useLocalDpi xmlns:a14="http://schemas.microsoft.com/office/drawing/2010/main" val="0"/>
                </a:ext>
              </a:extLst>
            </a:blip>
            <a:srcRect l="50521" t="15032" r="25404" b="43991"/>
            <a:stretch/>
          </p:blipFill>
          <p:spPr bwMode="auto">
            <a:xfrm>
              <a:off x="1224349" y="2366992"/>
              <a:ext cx="506024" cy="5760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705013" y="4896495"/>
            <a:ext cx="3064753" cy="1764000"/>
            <a:chOff x="238276" y="4847664"/>
            <a:chExt cx="3064753" cy="1764000"/>
          </a:xfrm>
        </p:grpSpPr>
        <p:grpSp>
          <p:nvGrpSpPr>
            <p:cNvPr id="14" name="Group 13"/>
            <p:cNvGrpSpPr>
              <a:grpSpLocks noChangeAspect="1"/>
            </p:cNvGrpSpPr>
            <p:nvPr/>
          </p:nvGrpSpPr>
          <p:grpSpPr>
            <a:xfrm>
              <a:off x="540821" y="4847664"/>
              <a:ext cx="2475338" cy="1764000"/>
              <a:chOff x="1403648" y="5013176"/>
              <a:chExt cx="2428787" cy="1620000"/>
            </a:xfrm>
          </p:grpSpPr>
          <p:pic>
            <p:nvPicPr>
              <p:cNvPr id="17" name="Picture 2" descr="C:\Users\rippong\AppData\Local\Microsoft\Windows\Temporary Internet Files\Content.Outlook\5FO5CAN3\IMG_0572.JPG"/>
              <p:cNvPicPr>
                <a:picLocks noChangeAspect="1" noChangeArrowheads="1"/>
              </p:cNvPicPr>
              <p:nvPr/>
            </p:nvPicPr>
            <p:blipFill>
              <a:blip r:embed="rId14" cstate="print">
                <a:extLst>
                  <a:ext uri="{BEBA8EAE-BF5A-486C-A8C5-ECC9F3942E4B}">
                    <a14:imgProps xmlns:a14="http://schemas.microsoft.com/office/drawing/2010/main">
                      <a14:imgLayer r:embed="rId1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403648" y="5013176"/>
                <a:ext cx="2428787" cy="162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8" name="Picture 5"/>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044739" y="5106675"/>
                <a:ext cx="1146604" cy="687963"/>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 name="Picture 2"/>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24160" r="23939"/>
            <a:stretch/>
          </p:blipFill>
          <p:spPr bwMode="auto">
            <a:xfrm>
              <a:off x="2841427" y="6090950"/>
              <a:ext cx="233555" cy="360000"/>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24160" r="23939"/>
            <a:stretch/>
          </p:blipFill>
          <p:spPr bwMode="auto">
            <a:xfrm rot="-1980000">
              <a:off x="2984513" y="5806515"/>
              <a:ext cx="233555" cy="360000"/>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24160" r="23939"/>
            <a:stretch/>
          </p:blipFill>
          <p:spPr bwMode="auto">
            <a:xfrm rot="780000">
              <a:off x="372735" y="5842606"/>
              <a:ext cx="233555" cy="360000"/>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2"/>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24160" r="23939"/>
            <a:stretch/>
          </p:blipFill>
          <p:spPr bwMode="auto">
            <a:xfrm rot="1620000">
              <a:off x="238276" y="5496687"/>
              <a:ext cx="233555" cy="360000"/>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2"/>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24160" r="23939"/>
            <a:stretch/>
          </p:blipFill>
          <p:spPr bwMode="auto">
            <a:xfrm rot="17820000">
              <a:off x="3006251" y="5496685"/>
              <a:ext cx="233555" cy="360000"/>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4" name="Down Arrow 3"/>
          <p:cNvSpPr/>
          <p:nvPr/>
        </p:nvSpPr>
        <p:spPr>
          <a:xfrm rot="1980000">
            <a:off x="2131778" y="1242007"/>
            <a:ext cx="396000" cy="3964843"/>
          </a:xfrm>
          <a:prstGeom prst="downArrow">
            <a:avLst/>
          </a:prstGeom>
          <a:solidFill>
            <a:srgbClr val="FA3C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wn Arrow 22"/>
          <p:cNvSpPr/>
          <p:nvPr/>
        </p:nvSpPr>
        <p:spPr>
          <a:xfrm rot="-1980000">
            <a:off x="9931085" y="1449985"/>
            <a:ext cx="396000" cy="3719540"/>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 name="Picture 23"/>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940848" y="1649314"/>
            <a:ext cx="2577438" cy="7731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4098" name="Picture 2"/>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b="21641"/>
          <a:stretch/>
        </p:blipFill>
        <p:spPr bwMode="auto">
          <a:xfrm>
            <a:off x="5032073" y="2676545"/>
            <a:ext cx="2426863" cy="9309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26" name="Picture 2"/>
          <p:cNvPicPr>
            <a:picLocks noChangeAspect="1" noChangeArrowheads="1"/>
          </p:cNvPicPr>
          <p:nvPr/>
        </p:nvPicPr>
        <p:blipFill rotWithShape="1">
          <a:blip r:embed="rId20">
            <a:extLst>
              <a:ext uri="{28A0092B-C50C-407E-A947-70E740481C1C}">
                <a14:useLocalDpi xmlns:a14="http://schemas.microsoft.com/office/drawing/2010/main" val="0"/>
              </a:ext>
            </a:extLst>
          </a:blip>
          <a:srcRect l="50000"/>
          <a:stretch/>
        </p:blipFill>
        <p:spPr bwMode="auto">
          <a:xfrm>
            <a:off x="4970228" y="3802301"/>
            <a:ext cx="2571176" cy="9778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8" name="Picture 7"/>
          <p:cNvPicPr>
            <a:picLocks noChangeAspect="1"/>
          </p:cNvPicPr>
          <p:nvPr/>
        </p:nvPicPr>
        <p:blipFill rotWithShape="1">
          <a:blip r:embed="rId21"/>
          <a:srcRect t="9736" b="34274"/>
          <a:stretch/>
        </p:blipFill>
        <p:spPr>
          <a:xfrm>
            <a:off x="4250197" y="5001218"/>
            <a:ext cx="4041998" cy="1512168"/>
          </a:xfrm>
          <a:prstGeom prst="rect">
            <a:avLst/>
          </a:prstGeom>
          <a:ln w="38100">
            <a:solidFill>
              <a:schemeClr val="tx1"/>
            </a:solidFill>
          </a:ln>
        </p:spPr>
      </p:pic>
      <p:sp>
        <p:nvSpPr>
          <p:cNvPr id="9" name="Title 8"/>
          <p:cNvSpPr>
            <a:spLocks noGrp="1"/>
          </p:cNvSpPr>
          <p:nvPr>
            <p:ph type="title"/>
          </p:nvPr>
        </p:nvSpPr>
        <p:spPr>
          <a:xfrm>
            <a:off x="-1" y="167415"/>
            <a:ext cx="11980985" cy="1104315"/>
          </a:xfrm>
        </p:spPr>
        <p:txBody>
          <a:bodyPr>
            <a:noAutofit/>
          </a:bodyPr>
          <a:lstStyle/>
          <a:p>
            <a:pPr algn="ctr"/>
            <a:r>
              <a:rPr lang="en-GB" sz="2400" b="1" dirty="0"/>
              <a:t>Brains reflect the lives they have lived, not just the sex of their owners.</a:t>
            </a:r>
            <a:br>
              <a:rPr lang="en-GB" sz="2400" b="1" dirty="0"/>
            </a:br>
            <a:r>
              <a:rPr lang="en-GB" sz="2400" b="1" dirty="0">
                <a:solidFill>
                  <a:srgbClr val="FF0000"/>
                </a:solidFill>
              </a:rPr>
              <a:t>A gendered world produces a gendered brain</a:t>
            </a:r>
            <a:r>
              <a:rPr lang="en-GB" sz="2400" dirty="0">
                <a:solidFill>
                  <a:srgbClr val="FF0000"/>
                </a:solidFill>
              </a:rPr>
              <a:t>.</a:t>
            </a:r>
          </a:p>
        </p:txBody>
      </p:sp>
    </p:spTree>
    <p:extLst>
      <p:ext uri="{BB962C8B-B14F-4D97-AF65-F5344CB8AC3E}">
        <p14:creationId xmlns:p14="http://schemas.microsoft.com/office/powerpoint/2010/main" val="3178182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098"/>
                                        </p:tgtEl>
                                        <p:attrNameLst>
                                          <p:attrName>style.visibility</p:attrName>
                                        </p:attrNameLst>
                                      </p:cBhvr>
                                      <p:to>
                                        <p:strVal val="visible"/>
                                      </p:to>
                                    </p:set>
                                    <p:anim calcmode="lin" valueType="num">
                                      <p:cBhvr>
                                        <p:cTn id="14" dur="500" fill="hold"/>
                                        <p:tgtEl>
                                          <p:spTgt spid="4098"/>
                                        </p:tgtEl>
                                        <p:attrNameLst>
                                          <p:attrName>ppt_w</p:attrName>
                                        </p:attrNameLst>
                                      </p:cBhvr>
                                      <p:tavLst>
                                        <p:tav tm="0">
                                          <p:val>
                                            <p:fltVal val="0"/>
                                          </p:val>
                                        </p:tav>
                                        <p:tav tm="100000">
                                          <p:val>
                                            <p:strVal val="#ppt_w"/>
                                          </p:val>
                                        </p:tav>
                                      </p:tavLst>
                                    </p:anim>
                                    <p:anim calcmode="lin" valueType="num">
                                      <p:cBhvr>
                                        <p:cTn id="15" dur="500" fill="hold"/>
                                        <p:tgtEl>
                                          <p:spTgt spid="4098"/>
                                        </p:tgtEl>
                                        <p:attrNameLst>
                                          <p:attrName>ppt_h</p:attrName>
                                        </p:attrNameLst>
                                      </p:cBhvr>
                                      <p:tavLst>
                                        <p:tav tm="0">
                                          <p:val>
                                            <p:fltVal val="0"/>
                                          </p:val>
                                        </p:tav>
                                        <p:tav tm="100000">
                                          <p:val>
                                            <p:strVal val="#ppt_h"/>
                                          </p:val>
                                        </p:tav>
                                      </p:tavLst>
                                    </p:anim>
                                    <p:animEffect transition="in" filter="fade">
                                      <p:cBhvr>
                                        <p:cTn id="16" dur="500"/>
                                        <p:tgtEl>
                                          <p:spTgt spid="409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fltVal val="0"/>
                                          </p:val>
                                        </p:tav>
                                        <p:tav tm="100000">
                                          <p:val>
                                            <p:strVal val="#ppt_w"/>
                                          </p:val>
                                        </p:tav>
                                      </p:tavLst>
                                    </p:anim>
                                    <p:anim calcmode="lin" valueType="num">
                                      <p:cBhvr>
                                        <p:cTn id="22" dur="500" fill="hold"/>
                                        <p:tgtEl>
                                          <p:spTgt spid="26"/>
                                        </p:tgtEl>
                                        <p:attrNameLst>
                                          <p:attrName>ppt_h</p:attrName>
                                        </p:attrNameLst>
                                      </p:cBhvr>
                                      <p:tavLst>
                                        <p:tav tm="0">
                                          <p:val>
                                            <p:fltVal val="0"/>
                                          </p:val>
                                        </p:tav>
                                        <p:tav tm="100000">
                                          <p:val>
                                            <p:strVal val="#ppt_h"/>
                                          </p:val>
                                        </p:tav>
                                      </p:tavLst>
                                    </p:anim>
                                    <p:animEffect transition="in" filter="fade">
                                      <p:cBhvr>
                                        <p:cTn id="23" dur="5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utoShape 2" descr="Image result for women can't read map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nvGrpSpPr>
          <p:cNvPr id="11" name="Group 10"/>
          <p:cNvGrpSpPr>
            <a:grpSpLocks noChangeAspect="1"/>
          </p:cNvGrpSpPr>
          <p:nvPr/>
        </p:nvGrpSpPr>
        <p:grpSpPr>
          <a:xfrm>
            <a:off x="155575" y="1245996"/>
            <a:ext cx="11920115" cy="4692578"/>
            <a:chOff x="803645" y="342343"/>
            <a:chExt cx="10124389" cy="3888000"/>
          </a:xfrm>
        </p:grpSpPr>
        <p:pic>
          <p:nvPicPr>
            <p:cNvPr id="2" name="Picture 1"/>
            <p:cNvPicPr>
              <a:picLocks noChangeAspect="1"/>
            </p:cNvPicPr>
            <p:nvPr/>
          </p:nvPicPr>
          <p:blipFill>
            <a:blip r:embed="rId2"/>
            <a:stretch>
              <a:fillRect/>
            </a:stretch>
          </p:blipFill>
          <p:spPr>
            <a:xfrm>
              <a:off x="814131" y="2633049"/>
              <a:ext cx="889999" cy="79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p:cNvPicPr>
              <a:picLocks noChangeAspect="1"/>
            </p:cNvPicPr>
            <p:nvPr/>
          </p:nvPicPr>
          <p:blipFill>
            <a:blip r:embed="rId3"/>
            <a:stretch>
              <a:fillRect/>
            </a:stretch>
          </p:blipFill>
          <p:spPr>
            <a:xfrm>
              <a:off x="803645" y="726290"/>
              <a:ext cx="900000" cy="720000"/>
            </a:xfrm>
            <a:prstGeom prst="roundRect">
              <a:avLst>
                <a:gd name="adj" fmla="val 8594"/>
              </a:avLst>
            </a:prstGeom>
            <a:solidFill>
              <a:srgbClr val="FF0000"/>
            </a:solidFill>
            <a:ln>
              <a:noFill/>
            </a:ln>
            <a:effectLst>
              <a:reflection blurRad="12700" stA="38000" endPos="28000" dist="5000" dir="5400000" sy="-100000" algn="bl" rotWithShape="0"/>
            </a:effectLst>
          </p:spPr>
        </p:pic>
        <p:grpSp>
          <p:nvGrpSpPr>
            <p:cNvPr id="27" name="Group 26"/>
            <p:cNvGrpSpPr>
              <a:grpSpLocks noChangeAspect="1"/>
            </p:cNvGrpSpPr>
            <p:nvPr/>
          </p:nvGrpSpPr>
          <p:grpSpPr>
            <a:xfrm>
              <a:off x="2320734" y="650436"/>
              <a:ext cx="1080000" cy="3317305"/>
              <a:chOff x="1968009" y="654610"/>
              <a:chExt cx="1283997" cy="3943899"/>
            </a:xfrm>
          </p:grpSpPr>
          <p:pic>
            <p:nvPicPr>
              <p:cNvPr id="5" name="Picture 4"/>
              <p:cNvPicPr>
                <a:picLocks noChangeAspect="1"/>
              </p:cNvPicPr>
              <p:nvPr/>
            </p:nvPicPr>
            <p:blipFill>
              <a:blip r:embed="rId4"/>
              <a:stretch>
                <a:fillRect/>
              </a:stretch>
            </p:blipFill>
            <p:spPr>
              <a:xfrm>
                <a:off x="1968009" y="654610"/>
                <a:ext cx="1197825" cy="1800000"/>
              </a:xfrm>
              <a:prstGeom prst="rect">
                <a:avLst/>
              </a:prstGeom>
              <a:ln>
                <a:noFill/>
              </a:ln>
              <a:effectLst>
                <a:outerShdw blurRad="190500" algn="tl" rotWithShape="0">
                  <a:srgbClr val="000000">
                    <a:alpha val="70000"/>
                  </a:srgbClr>
                </a:outerShdw>
              </a:effectLst>
            </p:spPr>
          </p:pic>
          <p:pic>
            <p:nvPicPr>
              <p:cNvPr id="6" name="Picture 5"/>
              <p:cNvPicPr>
                <a:picLocks noChangeAspect="1"/>
              </p:cNvPicPr>
              <p:nvPr/>
            </p:nvPicPr>
            <p:blipFill>
              <a:blip r:embed="rId5"/>
              <a:stretch>
                <a:fillRect/>
              </a:stretch>
            </p:blipFill>
            <p:spPr>
              <a:xfrm>
                <a:off x="2052006" y="2798509"/>
                <a:ext cx="1200000" cy="1800000"/>
              </a:xfrm>
              <a:prstGeom prst="rect">
                <a:avLst/>
              </a:prstGeom>
              <a:ln>
                <a:noFill/>
              </a:ln>
              <a:effectLst>
                <a:outerShdw blurRad="190500" algn="tl" rotWithShape="0">
                  <a:srgbClr val="000000">
                    <a:alpha val="70000"/>
                  </a:srgbClr>
                </a:outerShdw>
              </a:effectLst>
            </p:spPr>
          </p:pic>
        </p:grpSp>
        <p:cxnSp>
          <p:nvCxnSpPr>
            <p:cNvPr id="42" name="Straight Arrow Connector 41"/>
            <p:cNvCxnSpPr/>
            <p:nvPr/>
          </p:nvCxnSpPr>
          <p:spPr>
            <a:xfrm>
              <a:off x="1633937" y="1090934"/>
              <a:ext cx="552530" cy="0"/>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3">
              <a:schemeClr val="accent6"/>
            </a:lnRef>
            <a:fillRef idx="0">
              <a:schemeClr val="accent6"/>
            </a:fillRef>
            <a:effectRef idx="2">
              <a:schemeClr val="accent6"/>
            </a:effectRef>
            <a:fontRef idx="minor">
              <a:schemeClr val="tx1"/>
            </a:fontRef>
          </p:style>
        </p:cxnSp>
        <p:cxnSp>
          <p:nvCxnSpPr>
            <p:cNvPr id="43" name="Straight Arrow Connector 42"/>
            <p:cNvCxnSpPr/>
            <p:nvPr/>
          </p:nvCxnSpPr>
          <p:spPr>
            <a:xfrm>
              <a:off x="3353525" y="3151999"/>
              <a:ext cx="552530" cy="0"/>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3">
              <a:schemeClr val="accent6"/>
            </a:lnRef>
            <a:fillRef idx="0">
              <a:schemeClr val="accent6"/>
            </a:fillRef>
            <a:effectRef idx="2">
              <a:schemeClr val="accent6"/>
            </a:effectRef>
            <a:fontRef idx="minor">
              <a:schemeClr val="tx1"/>
            </a:fontRef>
          </p:style>
        </p:cxnSp>
        <p:pic>
          <p:nvPicPr>
            <p:cNvPr id="44" name="Picture 43"/>
            <p:cNvPicPr>
              <a:picLocks noChangeAspect="1"/>
            </p:cNvPicPr>
            <p:nvPr/>
          </p:nvPicPr>
          <p:blipFill>
            <a:blip r:embed="rId6"/>
            <a:stretch>
              <a:fillRect/>
            </a:stretch>
          </p:blipFill>
          <p:spPr>
            <a:xfrm>
              <a:off x="1612614" y="2931948"/>
              <a:ext cx="853514" cy="438950"/>
            </a:xfrm>
            <a:prstGeom prst="rect">
              <a:avLst/>
            </a:prstGeom>
          </p:spPr>
        </p:pic>
        <p:cxnSp>
          <p:nvCxnSpPr>
            <p:cNvPr id="45" name="Straight Arrow Connector 44"/>
            <p:cNvCxnSpPr/>
            <p:nvPr/>
          </p:nvCxnSpPr>
          <p:spPr>
            <a:xfrm>
              <a:off x="3447942" y="1236374"/>
              <a:ext cx="552530" cy="0"/>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3">
              <a:schemeClr val="accent6"/>
            </a:lnRef>
            <a:fillRef idx="0">
              <a:schemeClr val="accent6"/>
            </a:fillRef>
            <a:effectRef idx="2">
              <a:schemeClr val="accent6"/>
            </a:effectRef>
            <a:fontRef idx="minor">
              <a:schemeClr val="tx1"/>
            </a:fontRef>
          </p:style>
        </p:cxnSp>
        <p:grpSp>
          <p:nvGrpSpPr>
            <p:cNvPr id="9" name="Group 8"/>
            <p:cNvGrpSpPr>
              <a:grpSpLocks noChangeAspect="1"/>
            </p:cNvGrpSpPr>
            <p:nvPr/>
          </p:nvGrpSpPr>
          <p:grpSpPr>
            <a:xfrm>
              <a:off x="4057206" y="432550"/>
              <a:ext cx="1544979" cy="3564000"/>
              <a:chOff x="3172961" y="1415811"/>
              <a:chExt cx="1837188" cy="4238068"/>
            </a:xfrm>
          </p:grpSpPr>
          <p:grpSp>
            <p:nvGrpSpPr>
              <p:cNvPr id="3" name="Group 2"/>
              <p:cNvGrpSpPr/>
              <p:nvPr/>
            </p:nvGrpSpPr>
            <p:grpSpPr>
              <a:xfrm>
                <a:off x="3172961" y="1415811"/>
                <a:ext cx="1837188" cy="4238068"/>
                <a:chOff x="3172961" y="1415811"/>
                <a:chExt cx="1837188" cy="4238068"/>
              </a:xfrm>
            </p:grpSpPr>
            <p:pic>
              <p:nvPicPr>
                <p:cNvPr id="7" name="Picture 6"/>
                <p:cNvPicPr>
                  <a:picLocks noChangeAspect="1"/>
                </p:cNvPicPr>
                <p:nvPr/>
              </p:nvPicPr>
              <p:blipFill rotWithShape="1">
                <a:blip r:embed="rId7"/>
                <a:srcRect l="16159" r="49639"/>
                <a:stretch/>
              </p:blipFill>
              <p:spPr>
                <a:xfrm>
                  <a:off x="3172961" y="1415811"/>
                  <a:ext cx="1250557" cy="1764000"/>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rotWithShape="1">
                <a:blip r:embed="rId7"/>
                <a:srcRect l="50197" r="16634"/>
                <a:stretch/>
              </p:blipFill>
              <p:spPr>
                <a:xfrm>
                  <a:off x="3204343" y="3889879"/>
                  <a:ext cx="1212824" cy="1764000"/>
                </a:xfrm>
                <a:prstGeom prst="rect">
                  <a:avLst/>
                </a:prstGeom>
                <a:ln>
                  <a:noFill/>
                </a:ln>
                <a:effectLst>
                  <a:outerShdw blurRad="292100" dist="139700" dir="2700000" algn="tl" rotWithShape="0">
                    <a:srgbClr val="333333">
                      <a:alpha val="65000"/>
                    </a:srgbClr>
                  </a:outerShdw>
                </a:effectLst>
              </p:spPr>
            </p:pic>
            <p:cxnSp>
              <p:nvCxnSpPr>
                <p:cNvPr id="47" name="Straight Arrow Connector 46"/>
                <p:cNvCxnSpPr/>
                <p:nvPr/>
              </p:nvCxnSpPr>
              <p:spPr>
                <a:xfrm flipV="1">
                  <a:off x="4457619" y="2350572"/>
                  <a:ext cx="552530" cy="13156"/>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3">
                  <a:schemeClr val="accent6"/>
                </a:lnRef>
                <a:fillRef idx="0">
                  <a:schemeClr val="accent6"/>
                </a:fillRef>
                <a:effectRef idx="2">
                  <a:schemeClr val="accent6"/>
                </a:effectRef>
                <a:fontRef idx="minor">
                  <a:schemeClr val="tx1"/>
                </a:fontRef>
              </p:style>
            </p:cxnSp>
          </p:grpSp>
          <p:cxnSp>
            <p:nvCxnSpPr>
              <p:cNvPr id="48" name="Straight Arrow Connector 47"/>
              <p:cNvCxnSpPr/>
              <p:nvPr/>
            </p:nvCxnSpPr>
            <p:spPr>
              <a:xfrm>
                <a:off x="4457619" y="4852796"/>
                <a:ext cx="552530" cy="0"/>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3">
                <a:schemeClr val="accent6"/>
              </a:lnRef>
              <a:fillRef idx="0">
                <a:schemeClr val="accent6"/>
              </a:fillRef>
              <a:effectRef idx="2">
                <a:schemeClr val="accent6"/>
              </a:effectRef>
              <a:fontRef idx="minor">
                <a:schemeClr val="tx1"/>
              </a:fontRef>
            </p:style>
          </p:cxnSp>
        </p:grpSp>
        <p:grpSp>
          <p:nvGrpSpPr>
            <p:cNvPr id="25" name="Group 24"/>
            <p:cNvGrpSpPr>
              <a:grpSpLocks noChangeAspect="1"/>
            </p:cNvGrpSpPr>
            <p:nvPr/>
          </p:nvGrpSpPr>
          <p:grpSpPr>
            <a:xfrm>
              <a:off x="5665414" y="342343"/>
              <a:ext cx="3594341" cy="3888000"/>
              <a:chOff x="5010149" y="239019"/>
              <a:chExt cx="5395191" cy="5835975"/>
            </a:xfrm>
          </p:grpSpPr>
          <p:sp>
            <p:nvSpPr>
              <p:cNvPr id="39" name="Rectangle 38"/>
              <p:cNvSpPr/>
              <p:nvPr/>
            </p:nvSpPr>
            <p:spPr>
              <a:xfrm>
                <a:off x="5010149" y="3224550"/>
                <a:ext cx="4149505" cy="2850444"/>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24" name="Group 23"/>
              <p:cNvGrpSpPr/>
              <p:nvPr/>
            </p:nvGrpSpPr>
            <p:grpSpPr>
              <a:xfrm>
                <a:off x="5010149" y="239019"/>
                <a:ext cx="5395191" cy="5786400"/>
                <a:chOff x="5010149" y="239019"/>
                <a:chExt cx="5395191" cy="5786400"/>
              </a:xfrm>
            </p:grpSpPr>
            <p:sp>
              <p:nvSpPr>
                <p:cNvPr id="40" name="Rectangle 39"/>
                <p:cNvSpPr/>
                <p:nvPr/>
              </p:nvSpPr>
              <p:spPr>
                <a:xfrm>
                  <a:off x="5010149" y="239019"/>
                  <a:ext cx="4149505" cy="2786400"/>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22" name="Group 21"/>
                <p:cNvGrpSpPr/>
                <p:nvPr/>
              </p:nvGrpSpPr>
              <p:grpSpPr>
                <a:xfrm>
                  <a:off x="5140539" y="414597"/>
                  <a:ext cx="5264801" cy="5610822"/>
                  <a:chOff x="5079721" y="482361"/>
                  <a:chExt cx="5264801" cy="5610822"/>
                </a:xfrm>
              </p:grpSpPr>
              <p:grpSp>
                <p:nvGrpSpPr>
                  <p:cNvPr id="10" name="Group 9"/>
                  <p:cNvGrpSpPr/>
                  <p:nvPr/>
                </p:nvGrpSpPr>
                <p:grpSpPr>
                  <a:xfrm>
                    <a:off x="5079721" y="482361"/>
                    <a:ext cx="5196236" cy="2254422"/>
                    <a:chOff x="5079721" y="482361"/>
                    <a:chExt cx="5196236" cy="2254422"/>
                  </a:xfrm>
                </p:grpSpPr>
                <p:grpSp>
                  <p:nvGrpSpPr>
                    <p:cNvPr id="37" name="Group 36"/>
                    <p:cNvGrpSpPr/>
                    <p:nvPr/>
                  </p:nvGrpSpPr>
                  <p:grpSpPr>
                    <a:xfrm>
                      <a:off x="5079721" y="482361"/>
                      <a:ext cx="2628901" cy="2254422"/>
                      <a:chOff x="5010149" y="438150"/>
                      <a:chExt cx="2628901" cy="2254422"/>
                    </a:xfrm>
                  </p:grpSpPr>
                  <p:pic>
                    <p:nvPicPr>
                      <p:cNvPr id="14" name="Picture 13"/>
                      <p:cNvPicPr>
                        <a:picLocks noChangeAspect="1"/>
                      </p:cNvPicPr>
                      <p:nvPr/>
                    </p:nvPicPr>
                    <p:blipFill rotWithShape="1">
                      <a:blip r:embed="rId8"/>
                      <a:srcRect l="1864" t="3025" r="2592" b="7563"/>
                      <a:stretch/>
                    </p:blipFill>
                    <p:spPr>
                      <a:xfrm>
                        <a:off x="5010149" y="438150"/>
                        <a:ext cx="2628901" cy="933450"/>
                      </a:xfrm>
                      <a:prstGeom prst="rect">
                        <a:avLst/>
                      </a:prstGeom>
                    </p:spPr>
                  </p:pic>
                  <p:pic>
                    <p:nvPicPr>
                      <p:cNvPr id="20" name="Picture 19"/>
                      <p:cNvPicPr>
                        <a:picLocks noChangeAspect="1"/>
                      </p:cNvPicPr>
                      <p:nvPr/>
                    </p:nvPicPr>
                    <p:blipFill>
                      <a:blip r:embed="rId9"/>
                      <a:stretch>
                        <a:fillRect/>
                      </a:stretch>
                    </p:blipFill>
                    <p:spPr>
                      <a:xfrm>
                        <a:off x="5362425" y="1540572"/>
                        <a:ext cx="1944416" cy="1152000"/>
                      </a:xfrm>
                      <a:prstGeom prst="rect">
                        <a:avLst/>
                      </a:prstGeom>
                    </p:spPr>
                  </p:pic>
                </p:grpSp>
                <p:cxnSp>
                  <p:nvCxnSpPr>
                    <p:cNvPr id="50" name="Straight Arrow Connector 49"/>
                    <p:cNvCxnSpPr/>
                    <p:nvPr/>
                  </p:nvCxnSpPr>
                  <p:spPr>
                    <a:xfrm>
                      <a:off x="9158400" y="1664016"/>
                      <a:ext cx="1117557" cy="77258"/>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3">
                      <a:schemeClr val="accent6"/>
                    </a:lnRef>
                    <a:fillRef idx="0">
                      <a:schemeClr val="accent6"/>
                    </a:fillRef>
                    <a:effectRef idx="2">
                      <a:schemeClr val="accent6"/>
                    </a:effectRef>
                    <a:fontRef idx="minor">
                      <a:schemeClr val="tx1"/>
                    </a:fontRef>
                  </p:style>
                </p:cxnSp>
              </p:grpSp>
              <p:grpSp>
                <p:nvGrpSpPr>
                  <p:cNvPr id="15" name="Group 14"/>
                  <p:cNvGrpSpPr/>
                  <p:nvPr/>
                </p:nvGrpSpPr>
                <p:grpSpPr>
                  <a:xfrm>
                    <a:off x="5343732" y="3268761"/>
                    <a:ext cx="5000790" cy="2824422"/>
                    <a:chOff x="5343732" y="3268761"/>
                    <a:chExt cx="5000790" cy="2824422"/>
                  </a:xfrm>
                </p:grpSpPr>
                <p:grpSp>
                  <p:nvGrpSpPr>
                    <p:cNvPr id="38" name="Group 37"/>
                    <p:cNvGrpSpPr/>
                    <p:nvPr/>
                  </p:nvGrpSpPr>
                  <p:grpSpPr>
                    <a:xfrm>
                      <a:off x="5343732" y="3268761"/>
                      <a:ext cx="2281498" cy="2824422"/>
                      <a:chOff x="5318294" y="3250572"/>
                      <a:chExt cx="2281498" cy="2824422"/>
                    </a:xfrm>
                  </p:grpSpPr>
                  <p:pic>
                    <p:nvPicPr>
                      <p:cNvPr id="13" name="Picture 12"/>
                      <p:cNvPicPr>
                        <a:picLocks noChangeAspect="1"/>
                      </p:cNvPicPr>
                      <p:nvPr/>
                    </p:nvPicPr>
                    <p:blipFill>
                      <a:blip r:embed="rId10"/>
                      <a:stretch>
                        <a:fillRect/>
                      </a:stretch>
                    </p:blipFill>
                    <p:spPr>
                      <a:xfrm>
                        <a:off x="5318294" y="3250572"/>
                        <a:ext cx="2281498" cy="1692000"/>
                      </a:xfrm>
                      <a:prstGeom prst="rect">
                        <a:avLst/>
                      </a:prstGeom>
                    </p:spPr>
                  </p:pic>
                  <p:pic>
                    <p:nvPicPr>
                      <p:cNvPr id="21" name="Picture 20"/>
                      <p:cNvPicPr>
                        <a:picLocks noChangeAspect="1"/>
                      </p:cNvPicPr>
                      <p:nvPr/>
                    </p:nvPicPr>
                    <p:blipFill>
                      <a:blip r:embed="rId11"/>
                      <a:stretch>
                        <a:fillRect/>
                      </a:stretch>
                    </p:blipFill>
                    <p:spPr>
                      <a:xfrm>
                        <a:off x="5574775" y="4922994"/>
                        <a:ext cx="1728000" cy="1152000"/>
                      </a:xfrm>
                      <a:prstGeom prst="rect">
                        <a:avLst/>
                      </a:prstGeom>
                    </p:spPr>
                  </p:pic>
                </p:grpSp>
                <p:cxnSp>
                  <p:nvCxnSpPr>
                    <p:cNvPr id="53" name="Straight Arrow Connector 52"/>
                    <p:cNvCxnSpPr/>
                    <p:nvPr/>
                  </p:nvCxnSpPr>
                  <p:spPr>
                    <a:xfrm flipV="1">
                      <a:off x="9158400" y="4523275"/>
                      <a:ext cx="1186122" cy="62130"/>
                    </a:xfrm>
                    <a:prstGeom prst="straightConnector1">
                      <a:avLst/>
                    </a:prstGeom>
                    <a:ln w="57150">
                      <a:solidFill>
                        <a:srgbClr val="FF0000"/>
                      </a:solidFill>
                      <a:tailEnd type="triangle"/>
                    </a:ln>
                    <a:effectLst>
                      <a:outerShdw blurRad="50800" dist="38100" dir="2700000" algn="tl" rotWithShape="0">
                        <a:prstClr val="black">
                          <a:alpha val="40000"/>
                        </a:prstClr>
                      </a:outerShdw>
                    </a:effectLst>
                  </p:spPr>
                  <p:style>
                    <a:lnRef idx="3">
                      <a:schemeClr val="accent6"/>
                    </a:lnRef>
                    <a:fillRef idx="0">
                      <a:schemeClr val="accent6"/>
                    </a:fillRef>
                    <a:effectRef idx="2">
                      <a:schemeClr val="accent6"/>
                    </a:effectRef>
                    <a:fontRef idx="minor">
                      <a:schemeClr val="tx1"/>
                    </a:fontRef>
                  </p:style>
                </p:cxnSp>
              </p:grpSp>
            </p:grpSp>
          </p:grpSp>
        </p:grpSp>
        <p:grpSp>
          <p:nvGrpSpPr>
            <p:cNvPr id="23" name="Group 22"/>
            <p:cNvGrpSpPr>
              <a:grpSpLocks noChangeAspect="1"/>
            </p:cNvGrpSpPr>
            <p:nvPr/>
          </p:nvGrpSpPr>
          <p:grpSpPr>
            <a:xfrm>
              <a:off x="9219909" y="650436"/>
              <a:ext cx="1708125" cy="3125406"/>
              <a:chOff x="9412616" y="595732"/>
              <a:chExt cx="2493310" cy="5141341"/>
            </a:xfrm>
          </p:grpSpPr>
          <p:pic>
            <p:nvPicPr>
              <p:cNvPr id="17" name="Picture 11" descr="C:\Users\rippong\AppData\Local\Microsoft\Windows\Temporary Internet Files\Content.Outlook\5FO5CAN3\photo (8).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412616" y="595732"/>
                <a:ext cx="2396656" cy="1800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6" name="Picture 55"/>
              <p:cNvPicPr>
                <a:picLocks noChangeAspect="1"/>
              </p:cNvPicPr>
              <p:nvPr/>
            </p:nvPicPr>
            <p:blipFill rotWithShape="1">
              <a:blip r:embed="rId13"/>
              <a:srcRect r="25582"/>
              <a:stretch/>
            </p:blipFill>
            <p:spPr>
              <a:xfrm>
                <a:off x="9479293" y="4117073"/>
                <a:ext cx="2426633" cy="1620000"/>
              </a:xfrm>
              <a:prstGeom prst="rect">
                <a:avLst/>
              </a:prstGeom>
              <a:ln>
                <a:noFill/>
              </a:ln>
              <a:effectLst>
                <a:outerShdw blurRad="292100" dist="139700" dir="2700000" algn="tl" rotWithShape="0">
                  <a:srgbClr val="333333">
                    <a:alpha val="65000"/>
                  </a:srgbClr>
                </a:outerShdw>
              </a:effectLst>
            </p:spPr>
          </p:pic>
        </p:grpSp>
      </p:grpSp>
      <p:sp>
        <p:nvSpPr>
          <p:cNvPr id="12" name="Title 11"/>
          <p:cNvSpPr>
            <a:spLocks noGrp="1"/>
          </p:cNvSpPr>
          <p:nvPr>
            <p:ph type="title"/>
          </p:nvPr>
        </p:nvSpPr>
        <p:spPr>
          <a:xfrm>
            <a:off x="155575" y="179572"/>
            <a:ext cx="10410825" cy="864678"/>
          </a:xfrm>
        </p:spPr>
        <p:txBody>
          <a:bodyPr>
            <a:normAutofit fontScale="90000"/>
          </a:bodyPr>
          <a:lstStyle/>
          <a:p>
            <a:pPr algn="ctr"/>
            <a:r>
              <a:rPr lang="en-GB" b="1" dirty="0"/>
              <a:t>Two types of body = two types of brain = two types of skillsets = two types of social roles </a:t>
            </a:r>
          </a:p>
        </p:txBody>
      </p:sp>
    </p:spTree>
    <p:extLst>
      <p:ext uri="{BB962C8B-B14F-4D97-AF65-F5344CB8AC3E}">
        <p14:creationId xmlns:p14="http://schemas.microsoft.com/office/powerpoint/2010/main" val="19875340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11.0&quot;&gt;&lt;object type=&quot;1&quot; unique_id=&quot;10001&quot;&gt;&lt;object type=&quot;2&quot; unique_id=&quot;61080&quot;&gt;&lt;object type=&quot;3&quot; unique_id=&quot;61082&quot;&gt;&lt;property id=&quot;20148&quot; value=&quot;5&quot;/&gt;&lt;property id=&quot;20300&quot; value=&quot;Slide 1 - &amp;quot;“Mind the Gender Gap:   Why men aren’t from Mars and women aren’t from Venus –   and what that means for early year&quot;/&gt;&lt;property id=&quot;20307&quot; value=&quot;257&quot;/&gt;&lt;/object&gt;&lt;object type=&quot;3&quot; unique_id=&quot;65543&quot;&gt;&lt;property id=&quot;20148&quot; value=&quot;5&quot;/&gt;&lt;property id=&quot;20300&quot; value=&quot;Slide 2 - &amp;quot;Aston Brain Centre&amp;quot;&quot;/&gt;&lt;property id=&quot;20307&quot; value=&quot;258&quot;/&gt;&lt;/object&gt;&lt;object type=&quot;3&quot; unique_id=&quot;65544&quot;&gt;&lt;property id=&quot;20148&quot; value=&quot;5&quot;/&gt;&lt;property id=&quot;20300&quot; value=&quot;Slide 3 - &amp;quot;Two types of body = two types of brain = two types of skillsets = two types of social roles &amp;quot;&quot;/&gt;&lt;property id=&quot;20307&quot; value=&quot;259&quot;/&gt;&lt;/object&gt;&lt;object type=&quot;3&quot; unique_id=&quot;65545&quot;&gt;&lt;property id=&quot;20148&quot; value=&quot;5&quot;/&gt;&lt;property id=&quot;20300&quot; value=&quot;Slide 4 - &amp;quot;The ‘essentialist’ story:  brain development as a one-way street; fixed, inevitable, invariant.&amp;quot;&quot;/&gt;&lt;property id=&quot;20307&quot; value=&quot;260&quot;/&gt;&lt;/object&gt;&lt;object type=&quot;3&quot; unique_id=&quot;65608&quot;&gt;&lt;property id=&quot;20148&quot; value=&quot;5&quot;/&gt;&lt;property id=&quot;20300&quot; value=&quot;Slide 5 - &amp;quot;1990s- Brain Imaging arrives. The Invisible made Visible?&amp;quot;&quot;/&gt;&lt;property id=&quot;20307&quot; value=&quot;261&quot;/&gt;&lt;/object&gt;&lt;object type=&quot;3&quot; unique_id=&quot;65609&quot;&gt;&lt;property id=&quot;20148&quot; value=&quot;5&quot;/&gt;&lt;property id=&quot;20300&quot; value=&quot;Slide 6 - &amp;quot;  Sex differences in the brain?  When is a difference not a difference?&amp;quot;&quot;/&gt;&lt;property id=&quot;20307&quot; value=&quot;262&quot;/&gt;&lt;/object&gt;&lt;object type=&quot;3&quot; unique_id=&quot;65610&quot;&gt;&lt;property id=&quot;20148&quot; value=&quot;5&quot;/&gt;&lt;property id=&quot;20300&quot; value=&quot;Slide 10 - &amp;quot;The world as a brain influencer:&amp;quot;&quot;/&gt;&lt;property id=&quot;20307&quot; value=&quot;263&quot;/&gt;&lt;/object&gt;&lt;object type=&quot;3&quot; unique_id=&quot;65611&quot;&gt;&lt;property id=&quot;20148&quot; value=&quot;5&quot;/&gt;&lt;property id=&quot;20300&quot; value=&quot;Slide 7 - &amp;quot;       how ‘hard-wired’ are our brains?  How much can they be changed by the world?&amp;quot;&quot;/&gt;&lt;property id=&quot;20307&quot; value=&quot;264&quot;/&gt;&lt;/object&gt;&lt;object type=&quot;3&quot; unique_id=&quot;65682&quot;&gt;&lt;property id=&quot;20148&quot; value=&quot;5&quot;/&gt;&lt;property id=&quot;20300&quot; value=&quot;Slide 8 - &amp;quot;What are our brains for?&amp;quot;&quot;/&gt;&lt;property id=&quot;20307&quot; value=&quot;265&quot;/&gt;&lt;/object&gt;&lt;object type=&quot;3&quot; unique_id=&quot;65683&quot;&gt;&lt;property id=&quot;20148&quot; value=&quot;5&quot;/&gt;&lt;property id=&quot;20300&quot; value=&quot;Slide 9 - &amp;quot;The power of social drivers – the importance of ‘fitting in’&amp;quot;&quot;/&gt;&lt;property id=&quot;20307&quot; value=&quot;266&quot;/&gt;&lt;/object&gt;&lt;object type=&quot;3&quot; unique_id=&quot;65763&quot;&gt;&lt;property id=&quot;20148&quot; value=&quot;5&quot;/&gt;&lt;property id=&quot;20300&quot; value=&quot;Slide 11 - &amp;quot; Brain development: sex differences? stages of gender awareness&amp;quot;&quot;/&gt;&lt;property id=&quot;20307&quot; value=&quot;267&quot;/&gt;&lt;/object&gt;&lt;object type=&quot;3&quot; unique_id=&quot;65764&quot;&gt;&lt;property id=&quot;20148&quot; value=&quot;5&quot;/&gt;&lt;property id=&quot;20300&quot; value=&quot;Slide 13 - &amp;quot;Stages of gender stereotype development:  The life of a junior gender detective&amp;quot;&quot;/&gt;&lt;property id=&quot;20307&quot; value=&quot;268&quot;/&gt;&lt;/object&gt;&lt;object type=&quot;3&quot; unique_id=&quot;65765&quot;&gt;&lt;property id=&quot;20148&quot; value=&quot;5&quot;/&gt;&lt;property id=&quot;20300&quot; value=&quot;Slide 12 - &amp;quot;The world as a brain influencer –  welcome to the world of pointlessly gendered products.&amp;quot;&quot;/&gt;&lt;property id=&quot;20307&quot; value=&quot;269&quot;/&gt;&lt;/object&gt;&lt;object type=&quot;3&quot; unique_id=&quot;65766&quot;&gt;&lt;property id=&quot;20148&quot; value=&quot;5&quot;/&gt;&lt;property id=&quot;20300&quot; value=&quot;Slide 16 - &amp;quot;Does it Matter? - X-Box or XX/XY chromosomes? When is a sex difference not a sex difference?&amp;quot;&quot;/&gt;&lt;property id=&quot;20307&quot; value=&quot;270&quot;/&gt;&lt;/object&gt;&lt;object type=&quot;3&quot; unique_id=&quot;65767&quot;&gt;&lt;property id=&quot;20148&quot; value=&quot;5&quot;/&gt;&lt;property id=&quot;20300&quot; value=&quot;Slide 15 - &amp;quot;Gender ‘Appropriate’ Toys: hidden messages?&amp;quot;&quot;/&gt;&lt;property id=&quot;20307&quot; value=&quot;275&quot;/&gt;&lt;/object&gt;&lt;object type=&quot;3&quot; unique_id=&quot;65768&quot;&gt;&lt;property id=&quot;20148&quot; value=&quot;5&quot;/&gt;&lt;property id=&quot;20300&quot; value=&quot;Slide 17&quot;/&gt;&lt;property id=&quot;20307&quot; value=&quot;271&quot;/&gt;&lt;/object&gt;&lt;object type=&quot;3&quot; unique_id=&quot;65769&quot;&gt;&lt;property id=&quot;20148&quot; value=&quot;5&quot;/&gt;&lt;property id=&quot;20300&quot; value=&quot;Slide 18 - &amp;quot;  A life of gendered expectations&amp;quot;&quot;/&gt;&lt;property id=&quot;20307&quot; value=&quot;272&quot;/&gt;&lt;/object&gt;&lt;object type=&quot;3&quot; unique_id=&quot;65770&quot;&gt;&lt;property id=&quot;20148&quot; value=&quot;5&quot;/&gt;&lt;property id=&quot;20300&quot; value=&quot;Slide 19 - &amp;quot;        Gender differences in self-expectations&amp;quot;&quot;/&gt;&lt;property id=&quot;20307&quot; value=&quot;273&quot;/&gt;&lt;/object&gt;&lt;object type=&quot;3&quot; unique_id=&quot;65771&quot;&gt;&lt;property id=&quot;20148&quot; value=&quot;5&quot;/&gt;&lt;property id=&quot;20300&quot; value=&quot;Slide 20 - &amp;quot; we teach our boys to be brave and our girls to be perfect.&amp;quot;&quot;/&gt;&lt;property id=&quot;20307&quot; value=&quot;274&quot;/&gt;&lt;/object&gt;&lt;object type=&quot;3&quot; unique_id=&quot;66064&quot;&gt;&lt;property id=&quot;20148&quot; value=&quot;5&quot;/&gt;&lt;property id=&quot;20300&quot; value=&quot;Slide 14 - &amp;quot;Junior gender detectives - The power of labelling and modelling&amp;quot;&quot;/&gt;&lt;property id=&quot;20307&quot; value=&quot;276&quot;/&gt;&lt;/object&gt;&lt;object type=&quot;3&quot; unique_id=&quot;66131&quot;&gt;&lt;property id=&quot;20148&quot; value=&quot;5&quot;/&gt;&lt;property id=&quot;20300&quot; value=&quot;Slide 21 - &amp;quot;ROLE MODELS _ PEOPLE LIKE ME?&amp;quot;&quot;/&gt;&lt;property id=&quot;20307&quot; value=&quot;277&quot;/&gt;&lt;/object&gt;&lt;object type=&quot;3&quot; unique_id=&quot;66336&quot;&gt;&lt;property id=&quot;20148&quot; value=&quot;5&quot;/&gt;&lt;property id=&quot;20300&quot; value=&quot;Slide 22 - &amp;quot;Brains reflect the lives they have lived, not just the sex of their owners. A gendered world produces a gendered b&quot;/&gt;&lt;property id=&quot;20307&quot; value=&quot;278&quot;/&gt;&lt;/object&gt;&lt;object type=&quot;3&quot; unique_id=&quot;66337&quot;&gt;&lt;property id=&quot;20148&quot; value=&quot;5&quot;/&gt;&lt;property id=&quot;20300&quot; value=&quot;Slide 23 - &amp;quot;Two types of body = two types of brain = two types of skillsets = two types of social roles &amp;quot;&quot;/&gt;&lt;property id=&quot;20307&quot; value=&quot;279&quot;/&gt;&lt;/object&gt;&lt;/object&gt;&lt;object type=&quot;8&quot; unique_id=&quot;61086&quo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TotalTime>
  <Words>789</Words>
  <Application>Microsoft Macintosh PowerPoint</Application>
  <PresentationFormat>Widescreen</PresentationFormat>
  <Paragraphs>124</Paragraphs>
  <Slides>23</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Century Schoolbook</vt:lpstr>
      <vt:lpstr>Garamond</vt:lpstr>
      <vt:lpstr>Wingdings</vt:lpstr>
      <vt:lpstr>Wingdings 2</vt:lpstr>
      <vt:lpstr>Oriel</vt:lpstr>
      <vt:lpstr>“Mind the Gender Gap:   Why men aren’t from Mars and women aren’t from Venus –   and what that means for early years education”</vt:lpstr>
      <vt:lpstr>Aston Brain Centre</vt:lpstr>
      <vt:lpstr>Two types of body = two types of brain = two types of skillsets = two types of social roles </vt:lpstr>
      <vt:lpstr>The ‘essentialist’ story:  brain development as a one-way street; fixed, inevitable, invariant.</vt:lpstr>
      <vt:lpstr>1990s- Brain Imaging arrives. The Invisible made Visible?</vt:lpstr>
      <vt:lpstr>  Sex differences in the brain?  When is a difference not a difference?</vt:lpstr>
      <vt:lpstr>       how ‘hard-wired’ are our brains?  How much can they be changed by the world?</vt:lpstr>
      <vt:lpstr>What are our brains for?</vt:lpstr>
      <vt:lpstr>The power of social drivers – the importance of ‘fitting in’</vt:lpstr>
      <vt:lpstr>The world as a brain influencer:</vt:lpstr>
      <vt:lpstr> Brain development: sex differences? stages of gender awareness</vt:lpstr>
      <vt:lpstr>The world as a brain influencer –  welcome to the world of pointlessly gendered products.</vt:lpstr>
      <vt:lpstr>Stages of gender stereotype development:  The life of a junior gender detective</vt:lpstr>
      <vt:lpstr>Junior gender detectives - The power of labelling and modelling</vt:lpstr>
      <vt:lpstr>Gender ‘Appropriate’ Toys: hidden messages?</vt:lpstr>
      <vt:lpstr>Does it Matter? - X-Box or XX/XY chromosomes? When is a sex difference not a sex difference?</vt:lpstr>
      <vt:lpstr>PowerPoint Presentation</vt:lpstr>
      <vt:lpstr>  A life of gendered expectations</vt:lpstr>
      <vt:lpstr>        Gender differences in self-expectations</vt:lpstr>
      <vt:lpstr> we teach our boys to be brave and our girls to be perfect.</vt:lpstr>
      <vt:lpstr>ROLE MODELS _ PEOPLE LIKE ME?</vt:lpstr>
      <vt:lpstr>Brains reflect the lives they have lived, not just the sex of their owners. A gendered world produces a gendered brain.</vt:lpstr>
      <vt:lpstr>Two types of body = two types of brain = two types of skillsets = two types of social roles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Rippon, Gina</dc:creator>
  <cp:lastModifiedBy>Jeremy Davies</cp:lastModifiedBy>
  <cp:revision>27</cp:revision>
  <dcterms:created xsi:type="dcterms:W3CDTF">2019-08-29T19:43:27Z</dcterms:created>
  <dcterms:modified xsi:type="dcterms:W3CDTF">2019-09-12T14:05:45Z</dcterms:modified>
</cp:coreProperties>
</file>