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64" r:id="rId2"/>
    <p:sldId id="269" r:id="rId3"/>
    <p:sldId id="270" r:id="rId4"/>
    <p:sldId id="271" r:id="rId5"/>
    <p:sldId id="266" r:id="rId6"/>
    <p:sldId id="260" r:id="rId7"/>
    <p:sldId id="261" r:id="rId8"/>
    <p:sldId id="268" r:id="rId9"/>
    <p:sldId id="267" r:id="rId10"/>
  </p:sldIdLst>
  <p:sldSz cx="9144000" cy="6858000" type="screen4x3"/>
  <p:notesSz cx="6797675" cy="9926638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FD3D54F-7A7C-4C88-9305-FC076750545C}">
          <p14:sldIdLst>
            <p14:sldId id="264"/>
            <p14:sldId id="269"/>
            <p14:sldId id="270"/>
            <p14:sldId id="271"/>
            <p14:sldId id="266"/>
            <p14:sldId id="260"/>
            <p14:sldId id="261"/>
            <p14:sldId id="268"/>
            <p14:sldId id="267"/>
          </p14:sldIdLst>
        </p14:section>
        <p14:section name="Untitled Section" id="{927F5F71-C171-473A-845E-0AB65643CED2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800080"/>
    <a:srgbClr val="00CC99"/>
    <a:srgbClr val="009999"/>
    <a:srgbClr val="FFCC99"/>
    <a:srgbClr val="FFCC66"/>
    <a:srgbClr val="E37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38B1855-1B75-4FBE-930C-398BA8C253C6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4660"/>
  </p:normalViewPr>
  <p:slideViewPr>
    <p:cSldViewPr snapToGrid="0">
      <p:cViewPr varScale="1">
        <p:scale>
          <a:sx n="114" d="100"/>
          <a:sy n="114" d="100"/>
        </p:scale>
        <p:origin x="2456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1" d="100"/>
          <a:sy n="81" d="100"/>
        </p:scale>
        <p:origin x="-3972" y="-9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GB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GB"/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GB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18327383-0439-4BE7-9989-E5242BE27CE0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85347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357" y="4715153"/>
            <a:ext cx="4984962" cy="4466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17375E9-DBAB-474A-828C-8113DC2C5B16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41862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190" y="5025712"/>
            <a:ext cx="8706048" cy="5232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2"/>
          <p:cNvSpPr>
            <a:spLocks noGrp="1"/>
          </p:cNvSpPr>
          <p:nvPr>
            <p:ph type="pic" idx="1"/>
          </p:nvPr>
        </p:nvSpPr>
        <p:spPr>
          <a:xfrm>
            <a:off x="225286" y="1709530"/>
            <a:ext cx="8706679" cy="3856383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2029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792" y="2367930"/>
            <a:ext cx="8640417" cy="1151084"/>
          </a:xfrm>
        </p:spPr>
        <p:txBody>
          <a:bodyPr/>
          <a:lstStyle>
            <a:lvl1pPr>
              <a:buClr>
                <a:schemeClr val="bg1"/>
              </a:buClr>
              <a:buSzPct val="100000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38539" y="1721539"/>
            <a:ext cx="8653670" cy="523220"/>
          </a:xfrm>
          <a:prstGeom prst="rect">
            <a:avLst/>
          </a:prstGeom>
          <a:solidFill>
            <a:srgbClr val="FFFFFF">
              <a:alpha val="41961"/>
            </a:srgb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1926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Content Placeholder 3"/>
          <p:cNvSpPr>
            <a:spLocks noGrp="1"/>
          </p:cNvSpPr>
          <p:nvPr>
            <p:ph sz="half" idx="2"/>
          </p:nvPr>
        </p:nvSpPr>
        <p:spPr>
          <a:xfrm>
            <a:off x="251791" y="2333899"/>
            <a:ext cx="4245597" cy="320551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33899"/>
            <a:ext cx="4260436" cy="320551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0877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1093186"/>
            <a:ext cx="8692124" cy="482522"/>
          </a:xfrm>
          <a:solidFill>
            <a:srgbClr val="FFFFFF">
              <a:alpha val="62000"/>
            </a:srgbClr>
          </a:solidFill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8539" y="1720641"/>
            <a:ext cx="4258849" cy="5190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1791" y="2333899"/>
            <a:ext cx="4245597" cy="320551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0641"/>
            <a:ext cx="4247184" cy="5190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33899"/>
            <a:ext cx="4260436" cy="320551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2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3599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8296" y="5168346"/>
            <a:ext cx="8587409" cy="37126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8296" y="1762539"/>
            <a:ext cx="8587409" cy="337930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3283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204003" y="1683071"/>
            <a:ext cx="8735995" cy="390934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en-GB">
              <a:ln>
                <a:noFill/>
              </a:ln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4401" y="1721539"/>
            <a:ext cx="8635198" cy="523220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9839" y="2367930"/>
            <a:ext cx="8644322" cy="1151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7717" y="5857442"/>
            <a:ext cx="2248714" cy="7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332" y="188857"/>
            <a:ext cx="8728026" cy="1401847"/>
          </a:xfrm>
          <a:prstGeom prst="rect">
            <a:avLst/>
          </a:prstGeom>
        </p:spPr>
      </p:pic>
      <p:pic>
        <p:nvPicPr>
          <p:cNvPr id="7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04662" y="5857442"/>
            <a:ext cx="3235333" cy="7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095483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6" r:id="rId1"/>
    <p:sldLayoutId id="2147483662" r:id="rId2"/>
    <p:sldLayoutId id="2147483664" r:id="rId3"/>
    <p:sldLayoutId id="2147483665" r:id="rId4"/>
    <p:sldLayoutId id="2147483667" r:id="rId5"/>
    <p:sldLayoutId id="2147483669" r:id="rId6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>
              <a:lumMod val="75000"/>
            </a:schemeClr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lnSpc>
          <a:spcPct val="95000"/>
        </a:lnSpc>
        <a:spcBef>
          <a:spcPct val="20000"/>
        </a:spcBef>
        <a:spcAft>
          <a:spcPct val="0"/>
        </a:spcAft>
        <a:buClr>
          <a:schemeClr val="bg1"/>
        </a:buClr>
        <a:buSzPct val="100000"/>
        <a:buFont typeface="Arial" pitchFamily="34" charset="0"/>
        <a:buChar char="•"/>
        <a:defRPr sz="2400" b="1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lnSpc>
          <a:spcPct val="95000"/>
        </a:lnSpc>
        <a:spcBef>
          <a:spcPct val="20000"/>
        </a:spcBef>
        <a:spcAft>
          <a:spcPct val="0"/>
        </a:spcAft>
        <a:buSzPct val="100000"/>
        <a:buFont typeface="Arial" pitchFamily="34" charset="0"/>
        <a:buChar char="•"/>
        <a:defRPr sz="2000" b="1">
          <a:solidFill>
            <a:schemeClr val="bg1"/>
          </a:solidFill>
          <a:latin typeface="+mn-lt"/>
        </a:defRPr>
      </a:lvl2pPr>
      <a:lvl3pPr marL="1143000" indent="-228600" algn="l" rtl="0" eaLnBrk="1" fontAlgn="base" hangingPunct="1">
        <a:lnSpc>
          <a:spcPct val="95000"/>
        </a:lnSpc>
        <a:spcBef>
          <a:spcPct val="20000"/>
        </a:spcBef>
        <a:spcAft>
          <a:spcPct val="0"/>
        </a:spcAft>
        <a:buClr>
          <a:schemeClr val="bg1"/>
        </a:buClr>
        <a:buSzPct val="75000"/>
        <a:buFont typeface="Marlett" pitchFamily="2" charset="2"/>
        <a:buChar char=""/>
        <a:defRPr sz="2000" b="1">
          <a:solidFill>
            <a:schemeClr val="bg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09257" y="1740646"/>
            <a:ext cx="8706048" cy="2862322"/>
          </a:xfrm>
        </p:spPr>
        <p:txBody>
          <a:bodyPr/>
          <a:lstStyle/>
          <a:p>
            <a:r>
              <a:rPr lang="en-GB" sz="3200" dirty="0"/>
              <a:t>The Scottish Perspective:</a:t>
            </a:r>
            <a:br>
              <a:rPr lang="en-GB" sz="3200" dirty="0"/>
            </a:br>
            <a:r>
              <a:rPr lang="en-GB" sz="3200" dirty="0"/>
              <a:t>Men in Early Years Challenge Fund, 2019</a:t>
            </a:r>
            <a:br>
              <a:rPr lang="en-GB" sz="3200" dirty="0"/>
            </a:br>
            <a:br>
              <a:rPr lang="en-GB" sz="3200" dirty="0"/>
            </a:br>
            <a:r>
              <a:rPr lang="en-GB" dirty="0"/>
              <a:t>Alison Malcolm, Policy Analysis Officer</a:t>
            </a:r>
            <a:br>
              <a:rPr lang="en-GB" dirty="0"/>
            </a:br>
            <a:r>
              <a:rPr lang="en-GB" dirty="0"/>
              <a:t>Scottish Funding Council</a:t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1589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6"/>
          <p:cNvSpPr txBox="1"/>
          <p:nvPr/>
        </p:nvSpPr>
        <p:spPr>
          <a:xfrm>
            <a:off x="1621332" y="2586079"/>
            <a:ext cx="6974028" cy="2267287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eaLnBrk="1" fontAlgn="auto" hangingPunct="1">
              <a:lnSpc>
                <a:spcPts val="1900"/>
              </a:lnSpc>
              <a:spcBef>
                <a:spcPts val="180"/>
              </a:spcBef>
              <a:spcAft>
                <a:spcPts val="0"/>
              </a:spcAft>
            </a:pPr>
            <a:r>
              <a:rPr lang="en-GB" sz="2400" b="1" i="1" spc="-5" dirty="0">
                <a:solidFill>
                  <a:schemeClr val="bg1"/>
                </a:solidFill>
                <a:latin typeface="Arial"/>
                <a:cs typeface="Arial"/>
              </a:rPr>
              <a:t>We want Scotland to be the best place in the world to learn, educate, research and innovate, so that all of our nation can flourish.</a:t>
            </a:r>
          </a:p>
          <a:p>
            <a:pPr marL="12700" marR="5080" eaLnBrk="1" fontAlgn="auto" hangingPunct="1">
              <a:lnSpc>
                <a:spcPts val="1900"/>
              </a:lnSpc>
              <a:spcBef>
                <a:spcPts val="180"/>
              </a:spcBef>
              <a:spcAft>
                <a:spcPts val="0"/>
              </a:spcAft>
            </a:pPr>
            <a:endParaRPr lang="en-GB" sz="2400" b="1" i="1" spc="-5" dirty="0">
              <a:solidFill>
                <a:schemeClr val="bg1"/>
              </a:solidFill>
              <a:latin typeface="Arial"/>
              <a:cs typeface="Arial"/>
            </a:endParaRPr>
          </a:p>
          <a:p>
            <a:pPr marL="12700" marR="5080" eaLnBrk="1" fontAlgn="auto" hangingPunct="1">
              <a:lnSpc>
                <a:spcPts val="1900"/>
              </a:lnSpc>
              <a:spcBef>
                <a:spcPts val="180"/>
              </a:spcBef>
              <a:spcAft>
                <a:spcPts val="0"/>
              </a:spcAft>
            </a:pPr>
            <a:r>
              <a:rPr lang="en-GB" sz="2400" b="1" i="1" spc="-5" dirty="0">
                <a:solidFill>
                  <a:schemeClr val="bg1"/>
                </a:solidFill>
                <a:latin typeface="Arial"/>
                <a:cs typeface="Arial"/>
              </a:rPr>
              <a:t>Our purpose is to create and sustain a world-leading system of tertiary education, research and innovation that changes lives for the better, enriches society and supports sustainable and inclusive economic growth.</a:t>
            </a:r>
            <a:endParaRPr sz="2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5" name="object 8"/>
          <p:cNvSpPr txBox="1"/>
          <p:nvPr/>
        </p:nvSpPr>
        <p:spPr>
          <a:xfrm>
            <a:off x="594777" y="1854558"/>
            <a:ext cx="1041400" cy="2463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eaLnBrk="1" fontAlgn="auto" hangingPunct="1">
              <a:spcBef>
                <a:spcPts val="100"/>
              </a:spcBef>
              <a:spcAft>
                <a:spcPts val="0"/>
              </a:spcAft>
            </a:pPr>
            <a:r>
              <a:rPr sz="16000" b="1" dirty="0">
                <a:solidFill>
                  <a:schemeClr val="bg1"/>
                </a:solidFill>
                <a:latin typeface="Arial"/>
                <a:cs typeface="Arial"/>
              </a:rPr>
              <a:t>“</a:t>
            </a:r>
            <a:endParaRPr sz="16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6" name="object 8"/>
          <p:cNvSpPr txBox="1"/>
          <p:nvPr/>
        </p:nvSpPr>
        <p:spPr>
          <a:xfrm>
            <a:off x="5649591" y="3293373"/>
            <a:ext cx="1041400" cy="2463800"/>
          </a:xfrm>
          <a:prstGeom prst="rect">
            <a:avLst/>
          </a:prstGeom>
          <a:scene3d>
            <a:camera prst="orthographicFront">
              <a:rot lat="21598863" lon="21598853" rev="10826113"/>
            </a:camera>
            <a:lightRig rig="threePt" dir="t"/>
          </a:scene3d>
        </p:spPr>
        <p:txBody>
          <a:bodyPr vert="horz" wrap="square" lIns="0" tIns="12700" rIns="0" bIns="0" rtlCol="0">
            <a:spAutoFit/>
          </a:bodyPr>
          <a:lstStyle/>
          <a:p>
            <a:pPr marL="12700" eaLnBrk="1" fontAlgn="auto" hangingPunct="1">
              <a:spcBef>
                <a:spcPts val="100"/>
              </a:spcBef>
              <a:spcAft>
                <a:spcPts val="0"/>
              </a:spcAft>
            </a:pPr>
            <a:r>
              <a:rPr sz="16000" b="1" dirty="0">
                <a:solidFill>
                  <a:schemeClr val="bg1"/>
                </a:solidFill>
                <a:latin typeface="Arial"/>
                <a:cs typeface="Arial"/>
              </a:rPr>
              <a:t>“</a:t>
            </a:r>
            <a:endParaRPr sz="16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14009" y="483326"/>
            <a:ext cx="31350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  <a:latin typeface="+mj-lt"/>
              </a:rPr>
              <a:t>Our Purpose</a:t>
            </a:r>
          </a:p>
        </p:txBody>
      </p:sp>
    </p:spTree>
    <p:extLst>
      <p:ext uri="{BB962C8B-B14F-4D97-AF65-F5344CB8AC3E}">
        <p14:creationId xmlns:p14="http://schemas.microsoft.com/office/powerpoint/2010/main" val="623702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 descr="C:\Users\hmurphy\AppData\Local\Microsoft\Windows\Temporary Internet Files\Content.IE5\6OJ28N6D\Octicons-mortar-board.svg[1].png"/>
          <p:cNvPicPr>
            <a:picLocks noChangeAspect="1" noChangeArrowheads="1"/>
          </p:cNvPicPr>
          <p:nvPr/>
        </p:nvPicPr>
        <p:blipFill>
          <a:blip r:embed="rId2" cstate="email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8820" y="1565464"/>
            <a:ext cx="887528" cy="887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0" descr="C:\Users\hmurphy\AppData\Local\Microsoft\Windows\Temporary Internet Files\Content.IE5\6OJ28N6D\Simpleicons_Interface_lightbulb-1.svg[1].png"/>
          <p:cNvPicPr>
            <a:picLocks noChangeAspect="1" noChangeArrowheads="1"/>
          </p:cNvPicPr>
          <p:nvPr/>
        </p:nvPicPr>
        <p:blipFill>
          <a:blip r:embed="rId3" cstate="email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6348" y="2497672"/>
            <a:ext cx="90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314009" y="483326"/>
            <a:ext cx="31350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  <a:latin typeface="+mj-lt"/>
              </a:rPr>
              <a:t>Our Core Objectives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820" y="3578181"/>
            <a:ext cx="896937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1246347" y="1693800"/>
            <a:ext cx="7636395" cy="3819279"/>
            <a:chOff x="1246347" y="1463280"/>
            <a:chExt cx="7636395" cy="381927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88EF57A-3B9A-3248-81FF-B27A70A11D6F}"/>
                </a:ext>
              </a:extLst>
            </p:cNvPr>
            <p:cNvSpPr txBox="1"/>
            <p:nvPr/>
          </p:nvSpPr>
          <p:spPr>
            <a:xfrm>
              <a:off x="1246347" y="1463280"/>
              <a:ext cx="6629787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Education that is accessible to all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 dirty="0">
                <a:solidFill>
                  <a:schemeClr val="bg1"/>
                </a:solidFill>
                <a:latin typeface="Calibri" panose="020F0502020204030204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88EF57A-3B9A-3248-81FF-B27A70A11D6F}"/>
                </a:ext>
              </a:extLst>
            </p:cNvPr>
            <p:cNvSpPr txBox="1"/>
            <p:nvPr/>
          </p:nvSpPr>
          <p:spPr>
            <a:xfrm>
              <a:off x="1314008" y="2582196"/>
              <a:ext cx="69232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GB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Excellent research &amp; innovatio</a:t>
              </a:r>
              <a:r>
                <a:rPr lang="en-GB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endParaRPr lang="en-US" sz="1800" dirty="0">
                <a:solidFill>
                  <a:schemeClr val="bg1"/>
                </a:solidFill>
                <a:latin typeface="Calibri" panose="020F0502020204030204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88EF57A-3B9A-3248-81FF-B27A70A11D6F}"/>
                </a:ext>
              </a:extLst>
            </p:cNvPr>
            <p:cNvSpPr txBox="1"/>
            <p:nvPr/>
          </p:nvSpPr>
          <p:spPr>
            <a:xfrm>
              <a:off x="1314007" y="3559474"/>
              <a:ext cx="7568735" cy="1231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World-leading, coherent and sustainable system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 dirty="0">
                <a:solidFill>
                  <a:schemeClr val="bg1"/>
                </a:solidFill>
                <a:latin typeface="Calibri" panose="020F0502020204030204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88EF57A-3B9A-3248-81FF-B27A70A11D6F}"/>
                </a:ext>
              </a:extLst>
            </p:cNvPr>
            <p:cNvSpPr txBox="1"/>
            <p:nvPr/>
          </p:nvSpPr>
          <p:spPr>
            <a:xfrm>
              <a:off x="1355503" y="4759339"/>
              <a:ext cx="75041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GB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 excellent and inclusive organisation</a:t>
              </a:r>
              <a:endParaRPr lang="en-US" sz="1800" dirty="0">
                <a:solidFill>
                  <a:schemeClr val="bg1"/>
                </a:solidFill>
                <a:latin typeface="Calibri" panose="020F0502020204030204"/>
              </a:endParaRPr>
            </a:p>
          </p:txBody>
        </p:sp>
      </p:grpSp>
      <p:pic>
        <p:nvPicPr>
          <p:cNvPr id="22" name="Picture 2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5155" y="4754987"/>
            <a:ext cx="722386" cy="7332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8025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311121" y="2698198"/>
            <a:ext cx="8480305" cy="2745002"/>
            <a:chOff x="327727" y="-12792"/>
            <a:chExt cx="8480305" cy="2745002"/>
          </a:xfrm>
        </p:grpSpPr>
        <p:pic>
          <p:nvPicPr>
            <p:cNvPr id="26" name="Picture 25" descr="research and innovation"/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93232" y="-12792"/>
              <a:ext cx="4114800" cy="2743200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727" y="-10990"/>
              <a:ext cx="4114800" cy="2743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9" name="Rectangle 28"/>
            <p:cNvSpPr/>
            <p:nvPr/>
          </p:nvSpPr>
          <p:spPr>
            <a:xfrm>
              <a:off x="327727" y="1800396"/>
              <a:ext cx="4114800" cy="788608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  <a:ln>
              <a:noFill/>
            </a:ln>
          </p:spPr>
          <p:txBody>
            <a:bodyPr anchor="ctr">
              <a:noAutofit/>
            </a:bodyPr>
            <a:lstStyle/>
            <a:p>
              <a:pPr algn="ctr"/>
              <a:r>
                <a:rPr lang="en-GB" sz="2400" b="1" dirty="0">
                  <a:solidFill>
                    <a:srgbClr val="7030A0"/>
                  </a:solidFill>
                  <a:latin typeface="+mn-lt"/>
                </a:rPr>
                <a:t>Learning and teaching</a:t>
              </a: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4692573" y="1800396"/>
              <a:ext cx="4114800" cy="788608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  <a:ln>
              <a:noFill/>
            </a:ln>
          </p:spPr>
          <p:txBody>
            <a:bodyPr anchor="ctr">
              <a:noAutofit/>
            </a:bodyPr>
            <a:lstStyle/>
            <a:p>
              <a:pPr algn="ctr"/>
              <a:r>
                <a:rPr lang="en-GB" sz="2400" b="1" dirty="0">
                  <a:solidFill>
                    <a:srgbClr val="7030A0"/>
                  </a:solidFill>
                  <a:latin typeface="+mn-lt"/>
                </a:rPr>
                <a:t>Research and innovation</a:t>
              </a:r>
            </a:p>
          </p:txBody>
        </p:sp>
      </p:grp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55292" y="1699924"/>
            <a:ext cx="8653670" cy="954107"/>
          </a:xfrm>
        </p:spPr>
        <p:txBody>
          <a:bodyPr/>
          <a:lstStyle/>
          <a:p>
            <a:r>
              <a:rPr lang="en-GB" dirty="0"/>
              <a:t>SFC allocates about £1.8bn in public funds to Scotland’s 19 universities and 26 colleges each year for: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324000" y="2700000"/>
            <a:ext cx="8465791" cy="2743200"/>
            <a:chOff x="342241" y="1326451"/>
            <a:chExt cx="8465791" cy="2743200"/>
          </a:xfrm>
        </p:grpSpPr>
        <p:pic>
          <p:nvPicPr>
            <p:cNvPr id="33" name="Picture 32" descr="student support"/>
            <p:cNvPicPr>
              <a:picLocks noRot="1" noChangeAspect="1" noMove="1" noResize="1"/>
            </p:cNvPicPr>
            <p:nvPr isPhoto="1"/>
          </p:nvPicPr>
          <p:blipFill>
            <a:blip r:embed="rId4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5641" y="1326451"/>
              <a:ext cx="4114800" cy="2743200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pic>
          <p:nvPicPr>
            <p:cNvPr id="32" name="Picture 31" descr="skills"/>
            <p:cNvPicPr>
              <a:picLocks noRot="1" noChangeAspect="1" noMove="1" noResize="1"/>
            </p:cNvPicPr>
            <p:nvPr isPhoto="1"/>
          </p:nvPicPr>
          <p:blipFill>
            <a:blip r:embed="rId5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241" y="1326451"/>
              <a:ext cx="4114800" cy="2743200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28" name="Rectangle 27"/>
            <p:cNvSpPr/>
            <p:nvPr/>
          </p:nvSpPr>
          <p:spPr>
            <a:xfrm>
              <a:off x="4685641" y="3121192"/>
              <a:ext cx="4122391" cy="788608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  <a:ln>
              <a:noFill/>
            </a:ln>
          </p:spPr>
          <p:txBody>
            <a:bodyPr anchor="ctr">
              <a:noAutofit/>
            </a:bodyPr>
            <a:lstStyle/>
            <a:p>
              <a:pPr algn="ctr"/>
              <a:r>
                <a:rPr lang="en-GB" sz="2400" b="1" dirty="0">
                  <a:solidFill>
                    <a:srgbClr val="7030A0"/>
                  </a:solidFill>
                  <a:latin typeface="+mn-lt"/>
                </a:rPr>
                <a:t>Student support funds </a:t>
              </a:r>
              <a:br>
                <a:rPr lang="en-GB" sz="2400" b="1" dirty="0">
                  <a:solidFill>
                    <a:srgbClr val="7030A0"/>
                  </a:solidFill>
                  <a:latin typeface="+mn-lt"/>
                </a:rPr>
              </a:br>
              <a:r>
                <a:rPr lang="en-GB" sz="2400" b="1" dirty="0">
                  <a:solidFill>
                    <a:srgbClr val="7030A0"/>
                  </a:solidFill>
                  <a:latin typeface="+mn-lt"/>
                </a:rPr>
                <a:t>(for college students)</a:t>
              </a: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55120" y="3110078"/>
              <a:ext cx="4114800" cy="788608"/>
            </a:xfrm>
            <a:prstGeom prst="rect">
              <a:avLst/>
            </a:prstGeom>
            <a:solidFill>
              <a:srgbClr val="FFFFFF">
                <a:alpha val="50000"/>
              </a:srgbClr>
            </a:solidFill>
            <a:ln>
              <a:noFill/>
            </a:ln>
          </p:spPr>
          <p:txBody>
            <a:bodyPr anchor="ctr">
              <a:noAutofit/>
            </a:bodyPr>
            <a:lstStyle/>
            <a:p>
              <a:pPr algn="ctr"/>
              <a:r>
                <a:rPr lang="en-GB" sz="2400" b="1" dirty="0">
                  <a:solidFill>
                    <a:srgbClr val="7030A0"/>
                  </a:solidFill>
                  <a:latin typeface="+mn-lt"/>
                </a:rPr>
                <a:t>Skills development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01966" y="2698198"/>
            <a:ext cx="8524085" cy="3132000"/>
            <a:chOff x="313452" y="2851098"/>
            <a:chExt cx="8524085" cy="3132000"/>
          </a:xfrm>
        </p:grpSpPr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469" y="2851098"/>
              <a:ext cx="4153438" cy="3132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8607" y="2851098"/>
              <a:ext cx="4152504" cy="3132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" name="Rectangle 13"/>
            <p:cNvSpPr/>
            <p:nvPr/>
          </p:nvSpPr>
          <p:spPr>
            <a:xfrm>
              <a:off x="313452" y="4659190"/>
              <a:ext cx="4167656" cy="788608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  <a:ln>
              <a:noFill/>
            </a:ln>
          </p:spPr>
          <p:txBody>
            <a:bodyPr anchor="ctr">
              <a:noAutofit/>
            </a:bodyPr>
            <a:lstStyle/>
            <a:p>
              <a:pPr algn="ctr"/>
              <a:r>
                <a:rPr lang="en-GB" sz="2400" b="1" dirty="0">
                  <a:solidFill>
                    <a:srgbClr val="7030A0"/>
                  </a:solidFill>
                  <a:latin typeface="+mn-lt"/>
                </a:rPr>
                <a:t>Widening access to further and higher education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660768" y="4630951"/>
              <a:ext cx="4176769" cy="788608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  <a:ln>
              <a:noFill/>
            </a:ln>
          </p:spPr>
          <p:txBody>
            <a:bodyPr anchor="ctr">
              <a:noAutofit/>
            </a:bodyPr>
            <a:lstStyle/>
            <a:p>
              <a:pPr algn="ctr"/>
              <a:r>
                <a:rPr lang="en-GB" sz="2400" b="1" dirty="0">
                  <a:solidFill>
                    <a:srgbClr val="7030A0"/>
                  </a:solidFill>
                  <a:latin typeface="+mn-lt"/>
                </a:rPr>
                <a:t>Other costs such as staff, buildings and equipment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0572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17927" y="2173197"/>
            <a:ext cx="4218608" cy="4588949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2014 </a:t>
            </a:r>
          </a:p>
          <a:p>
            <a:pPr marL="0" indent="0">
              <a:buNone/>
            </a:pPr>
            <a:r>
              <a:rPr lang="en-GB" sz="2000" dirty="0"/>
              <a:t> - 1140 hours ELC expansion launched</a:t>
            </a:r>
          </a:p>
          <a:p>
            <a:pPr marL="0" indent="0">
              <a:buNone/>
            </a:pPr>
            <a:r>
              <a:rPr lang="en-GB" sz="2000" dirty="0"/>
              <a:t> - Developing Young Workforce (DYW) youth employment strategy launched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2015</a:t>
            </a:r>
          </a:p>
          <a:p>
            <a:pPr marL="0" indent="0">
              <a:buNone/>
            </a:pPr>
            <a:r>
              <a:rPr lang="en-GB" sz="2000" dirty="0"/>
              <a:t> - Workforce planning for 1140 hours progresses</a:t>
            </a:r>
          </a:p>
          <a:p>
            <a:pPr marL="0" indent="0">
              <a:buNone/>
            </a:pPr>
            <a:r>
              <a:rPr lang="en-GB" sz="2000" dirty="0"/>
              <a:t> -  SFC Gender Action Plan research and development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MIEY policy timeline in Scotland</a:t>
            </a:r>
          </a:p>
        </p:txBody>
      </p:sp>
      <p:sp>
        <p:nvSpPr>
          <p:cNvPr id="4" name="Content Placeholder 7"/>
          <p:cNvSpPr txBox="1">
            <a:spLocks/>
          </p:cNvSpPr>
          <p:nvPr/>
        </p:nvSpPr>
        <p:spPr bwMode="auto">
          <a:xfrm>
            <a:off x="4326468" y="2240930"/>
            <a:ext cx="4648200" cy="3385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100000"/>
              <a:buFont typeface="Arial" pitchFamily="34" charset="0"/>
              <a:buChar char="•"/>
              <a:defRPr sz="24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34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75000"/>
              <a:buFont typeface="Marlett" pitchFamily="2" charset="2"/>
              <a:buChar char=""/>
              <a:defRPr sz="20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GB" sz="2000" kern="0" dirty="0"/>
              <a:t>2016 </a:t>
            </a:r>
          </a:p>
          <a:p>
            <a:pPr marL="0" indent="0">
              <a:buFont typeface="Arial" pitchFamily="34" charset="0"/>
              <a:buNone/>
            </a:pPr>
            <a:r>
              <a:rPr lang="en-GB" sz="2000" kern="0" dirty="0"/>
              <a:t> - SFC publish ‘</a:t>
            </a:r>
            <a:r>
              <a:rPr lang="en-GB" sz="2000" i="1" kern="0" dirty="0"/>
              <a:t>Gender Action Plan’</a:t>
            </a:r>
          </a:p>
          <a:p>
            <a:pPr marL="0" indent="0">
              <a:buFont typeface="Arial" pitchFamily="34" charset="0"/>
              <a:buNone/>
            </a:pPr>
            <a:r>
              <a:rPr lang="en-GB" sz="2000" kern="0" dirty="0"/>
              <a:t> - Significant increase in ELC training activity</a:t>
            </a:r>
          </a:p>
          <a:p>
            <a:pPr marL="0" indent="0">
              <a:buFont typeface="Arial" pitchFamily="34" charset="0"/>
              <a:buNone/>
            </a:pPr>
            <a:r>
              <a:rPr lang="en-GB" sz="2000" kern="0" dirty="0"/>
              <a:t> </a:t>
            </a:r>
          </a:p>
          <a:p>
            <a:pPr marL="0" indent="0">
              <a:buFont typeface="Arial" pitchFamily="34" charset="0"/>
              <a:buNone/>
            </a:pPr>
            <a:r>
              <a:rPr lang="en-GB" sz="2000" kern="0" dirty="0"/>
              <a:t>2017</a:t>
            </a:r>
          </a:p>
          <a:p>
            <a:pPr marL="0" indent="0">
              <a:buNone/>
            </a:pPr>
            <a:r>
              <a:rPr lang="en-GB" sz="2000" kern="0" dirty="0"/>
              <a:t> - </a:t>
            </a:r>
            <a:r>
              <a:rPr lang="en-GB" sz="2000" dirty="0"/>
              <a:t>Scottish Government publish ‘</a:t>
            </a:r>
            <a:r>
              <a:rPr lang="en-GB" sz="2000" i="1" dirty="0"/>
              <a:t>A Blueprint for 2020’  </a:t>
            </a:r>
            <a:r>
              <a:rPr lang="en-GB" sz="2000" dirty="0"/>
              <a:t>workforce</a:t>
            </a:r>
            <a:r>
              <a:rPr lang="en-GB" sz="2000" i="1" dirty="0"/>
              <a:t> </a:t>
            </a:r>
            <a:r>
              <a:rPr lang="en-GB" sz="2000" dirty="0"/>
              <a:t>action plan</a:t>
            </a:r>
          </a:p>
          <a:p>
            <a:pPr marL="0" indent="0">
              <a:buNone/>
            </a:pPr>
            <a:r>
              <a:rPr lang="en-GB" sz="2000" kern="0" dirty="0"/>
              <a:t> - </a:t>
            </a:r>
            <a:r>
              <a:rPr lang="en-GB" sz="2000" dirty="0"/>
              <a:t>Skills Development Scotland publish ‘</a:t>
            </a:r>
            <a:r>
              <a:rPr lang="en-GB" sz="2000" i="1" dirty="0"/>
              <a:t>ELC Skills Investment Plan’ </a:t>
            </a:r>
            <a:endParaRPr lang="en-GB" kern="0" dirty="0"/>
          </a:p>
        </p:txBody>
      </p:sp>
    </p:spTree>
    <p:extLst>
      <p:ext uri="{BB962C8B-B14F-4D97-AF65-F5344CB8AC3E}">
        <p14:creationId xmlns:p14="http://schemas.microsoft.com/office/powerpoint/2010/main" val="28732249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238539" y="1796454"/>
            <a:ext cx="4258849" cy="443198"/>
          </a:xfrm>
        </p:spPr>
        <p:txBody>
          <a:bodyPr/>
          <a:lstStyle/>
          <a:p>
            <a:r>
              <a:rPr lang="en-GB" dirty="0"/>
              <a:t>Then in 2018…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251791" y="2333899"/>
            <a:ext cx="8655142" cy="2696123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 - Colleges continue to increase activity around ELC qualifications at all levels</a:t>
            </a:r>
          </a:p>
          <a:p>
            <a:pPr marL="0" indent="0">
              <a:buNone/>
            </a:pPr>
            <a:r>
              <a:rPr lang="en-GB" dirty="0"/>
              <a:t> - Scottish Funding Council and Scottish Government launch £50,000 Men in Early Years Challenge Fund. </a:t>
            </a:r>
          </a:p>
          <a:p>
            <a:pPr marL="0" indent="0">
              <a:buNone/>
            </a:pPr>
            <a:r>
              <a:rPr lang="en-GB" dirty="0"/>
              <a:t>- Skills Development Scotland increase contribution rates for ELC Modern Apprenticeship framework by £1,000 for each age bracket.</a:t>
            </a:r>
          </a:p>
        </p:txBody>
      </p:sp>
    </p:spTree>
    <p:extLst>
      <p:ext uri="{BB962C8B-B14F-4D97-AF65-F5344CB8AC3E}">
        <p14:creationId xmlns:p14="http://schemas.microsoft.com/office/powerpoint/2010/main" val="2837457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Progress so far – College data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251791" y="2333899"/>
            <a:ext cx="8638209" cy="3223959"/>
          </a:xfrm>
        </p:spPr>
        <p:txBody>
          <a:bodyPr/>
          <a:lstStyle/>
          <a:p>
            <a:r>
              <a:rPr lang="en-GB" sz="2200" dirty="0"/>
              <a:t>In AY 2014/15 there were 8,732 students enrolled in all college courses which were directly related to working in ELC*, 660 - 7.56% were male.  </a:t>
            </a:r>
          </a:p>
          <a:p>
            <a:r>
              <a:rPr lang="en-GB" sz="2200" dirty="0"/>
              <a:t>In AY 2017/18 this has increased to 11,652 total enrolments, of whom 937 were male, which is 8.04% down from 8.96% in AY 2016/17</a:t>
            </a:r>
          </a:p>
          <a:p>
            <a:r>
              <a:rPr lang="en-GB" sz="2200" dirty="0"/>
              <a:t>The volume and proportion of other under-represented protected characteristic groups has also increased.</a:t>
            </a:r>
          </a:p>
          <a:p>
            <a:pPr marL="0" indent="0">
              <a:buNone/>
            </a:pPr>
            <a:endParaRPr lang="en-GB" sz="2200" dirty="0"/>
          </a:p>
          <a:p>
            <a:pPr marL="0" indent="0">
              <a:buNone/>
            </a:pPr>
            <a:r>
              <a:rPr lang="en-GB" sz="1100" dirty="0"/>
              <a:t>* Enrolments to courses with "childhood", "childcare" "children" in course title. This included courses at all levels, courses which are non-certificated, access courses and courses leading to statutory qualifications</a:t>
            </a:r>
          </a:p>
        </p:txBody>
      </p:sp>
    </p:spTree>
    <p:extLst>
      <p:ext uri="{BB962C8B-B14F-4D97-AF65-F5344CB8AC3E}">
        <p14:creationId xmlns:p14="http://schemas.microsoft.com/office/powerpoint/2010/main" val="17882578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Progress so far – Apprenticeship data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251791" y="2333899"/>
            <a:ext cx="8638209" cy="1124923"/>
          </a:xfrm>
        </p:spPr>
        <p:txBody>
          <a:bodyPr/>
          <a:lstStyle/>
          <a:p>
            <a:r>
              <a:rPr lang="en-GB" sz="2200" dirty="0"/>
              <a:t>In 2018 the funding employers receive to hire and train apprentices in ELC increased by £1000 for each age bracket</a:t>
            </a:r>
          </a:p>
          <a:p>
            <a:r>
              <a:rPr lang="en-GB" sz="2200" dirty="0"/>
              <a:t>This has led to higher number and % of male apprentices than before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0930213"/>
              </p:ext>
            </p:extLst>
          </p:nvPr>
        </p:nvGraphicFramePr>
        <p:xfrm>
          <a:off x="425888" y="3958223"/>
          <a:ext cx="8292225" cy="1456805"/>
        </p:xfrm>
        <a:graphic>
          <a:graphicData uri="http://schemas.openxmlformats.org/drawingml/2006/table">
            <a:tbl>
              <a:tblPr>
                <a:tableStyleId>{E269D01E-BC32-4049-B463-5C60D7B0CCD2}</a:tableStyleId>
              </a:tblPr>
              <a:tblGrid>
                <a:gridCol w="17671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21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21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21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214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3214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3214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3214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91361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 MA starts</a:t>
                      </a:r>
                      <a:endParaRPr lang="en-GB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>
                          <a:solidFill>
                            <a:schemeClr val="bg1"/>
                          </a:solidFill>
                          <a:effectLst/>
                        </a:rPr>
                        <a:t>16/17</a:t>
                      </a:r>
                      <a:endParaRPr lang="en-GB" sz="1800" b="1" i="0" u="none" strike="noStrike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>
                          <a:solidFill>
                            <a:schemeClr val="bg1"/>
                          </a:solidFill>
                          <a:effectLst/>
                        </a:rPr>
                        <a:t>17/18</a:t>
                      </a:r>
                      <a:endParaRPr lang="en-GB" sz="1800" b="1" i="0" u="none" strike="noStrike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18/19</a:t>
                      </a:r>
                      <a:endParaRPr lang="en-GB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1361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GB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Female </a:t>
                      </a:r>
                      <a:endParaRPr lang="en-GB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800" b="1" u="none" strike="noStrike">
                          <a:solidFill>
                            <a:schemeClr val="bg1"/>
                          </a:solidFill>
                          <a:effectLst/>
                        </a:rPr>
                        <a:t>Male</a:t>
                      </a:r>
                      <a:endParaRPr lang="en-GB" sz="1800" b="1" i="0" u="none" strike="noStrike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800" b="1" u="none" strike="noStrike">
                          <a:solidFill>
                            <a:schemeClr val="bg1"/>
                          </a:solidFill>
                          <a:effectLst/>
                        </a:rPr>
                        <a:t>Female </a:t>
                      </a:r>
                      <a:endParaRPr lang="en-GB" sz="1800" b="1" i="0" u="none" strike="noStrike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800" b="1" u="none" strike="noStrike">
                          <a:solidFill>
                            <a:schemeClr val="bg1"/>
                          </a:solidFill>
                          <a:effectLst/>
                        </a:rPr>
                        <a:t>Male</a:t>
                      </a:r>
                      <a:endParaRPr lang="en-GB" sz="1800" b="1" i="0" u="none" strike="noStrike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8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Female </a:t>
                      </a:r>
                      <a:endParaRPr lang="en-GB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8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Male</a:t>
                      </a:r>
                      <a:endParaRPr lang="en-GB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1361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>
                          <a:solidFill>
                            <a:schemeClr val="bg1"/>
                          </a:solidFill>
                          <a:effectLst/>
                        </a:rPr>
                        <a:t>16-19</a:t>
                      </a:r>
                      <a:endParaRPr lang="en-GB" sz="1800" b="1" i="0" u="none" strike="noStrike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986</a:t>
                      </a:r>
                      <a:endParaRPr lang="en-GB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42</a:t>
                      </a:r>
                      <a:endParaRPr lang="en-GB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1,027</a:t>
                      </a:r>
                      <a:endParaRPr lang="en-GB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54</a:t>
                      </a:r>
                      <a:endParaRPr lang="en-GB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8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1,076</a:t>
                      </a:r>
                      <a:endParaRPr lang="en-GB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80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52</a:t>
                      </a:r>
                      <a:endParaRPr lang="en-GB" sz="18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4.6%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1361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>
                          <a:solidFill>
                            <a:schemeClr val="bg1"/>
                          </a:solidFill>
                          <a:effectLst/>
                        </a:rPr>
                        <a:t>19-24</a:t>
                      </a:r>
                      <a:endParaRPr lang="en-GB" sz="1800" b="1" i="0" u="none" strike="noStrike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800" b="1" u="none" strike="noStrike">
                          <a:solidFill>
                            <a:schemeClr val="bg1"/>
                          </a:solidFill>
                          <a:effectLst/>
                        </a:rPr>
                        <a:t>210</a:t>
                      </a:r>
                      <a:endParaRPr lang="en-GB" sz="1800" b="1" i="0" u="none" strike="noStrike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800" b="1" u="none" strike="noStrike">
                          <a:solidFill>
                            <a:schemeClr val="bg1"/>
                          </a:solidFill>
                          <a:effectLst/>
                        </a:rPr>
                        <a:t>8</a:t>
                      </a:r>
                      <a:endParaRPr lang="en-GB" sz="1800" b="1" i="0" u="none" strike="noStrike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210</a:t>
                      </a:r>
                      <a:endParaRPr lang="en-GB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800" b="1" u="none" strike="noStrike">
                          <a:solidFill>
                            <a:schemeClr val="bg1"/>
                          </a:solidFill>
                          <a:effectLst/>
                        </a:rPr>
                        <a:t>25</a:t>
                      </a:r>
                      <a:endParaRPr lang="en-GB" sz="1800" b="1" i="0" u="none" strike="noStrike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8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290</a:t>
                      </a:r>
                      <a:endParaRPr lang="en-GB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8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25</a:t>
                      </a:r>
                      <a:endParaRPr lang="en-GB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7.9%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1361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>
                          <a:solidFill>
                            <a:schemeClr val="bg1"/>
                          </a:solidFill>
                          <a:effectLst/>
                        </a:rPr>
                        <a:t>25+</a:t>
                      </a:r>
                      <a:endParaRPr lang="en-GB" sz="1800" b="1" i="0" u="none" strike="noStrike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GB" sz="1800" b="1" i="0" u="none" strike="noStrike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GB" sz="1800" b="1" i="0" u="none" strike="noStrike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800" b="1" u="none" strike="noStrike">
                          <a:solidFill>
                            <a:schemeClr val="bg1"/>
                          </a:solidFill>
                          <a:effectLst/>
                        </a:rPr>
                        <a:t>162</a:t>
                      </a:r>
                      <a:endParaRPr lang="en-GB" sz="1800" b="1" i="0" u="none" strike="noStrike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800" b="1" u="none" strike="noStrike">
                          <a:solidFill>
                            <a:schemeClr val="bg1"/>
                          </a:solidFill>
                          <a:effectLst/>
                        </a:rPr>
                        <a:t>14</a:t>
                      </a:r>
                      <a:endParaRPr lang="en-GB" sz="1800" b="1" i="0" u="none" strike="noStrike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80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369</a:t>
                      </a:r>
                      <a:endParaRPr lang="en-GB" sz="18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8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57</a:t>
                      </a:r>
                      <a:endParaRPr lang="en-GB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13.4%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06197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Men in Early Years Challenge Fund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251791" y="2333899"/>
            <a:ext cx="4245597" cy="2966966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West Lothian College</a:t>
            </a:r>
          </a:p>
          <a:p>
            <a:r>
              <a:rPr lang="en-GB" sz="2000" dirty="0"/>
              <a:t>Developing forest kindergarten outdoor learning area.</a:t>
            </a:r>
          </a:p>
          <a:p>
            <a:r>
              <a:rPr lang="en-GB" sz="2000" dirty="0"/>
              <a:t>Working with male school students to enhance understanding of an ELC career.</a:t>
            </a:r>
          </a:p>
          <a:p>
            <a:r>
              <a:rPr lang="en-GB" sz="2000" dirty="0"/>
              <a:t>Working with ‘at risk of redundancy’ group of adult men from local authority.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>
          <a:xfrm>
            <a:off x="4645025" y="2333899"/>
            <a:ext cx="4260436" cy="1735860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Inverness College UHI</a:t>
            </a:r>
          </a:p>
          <a:p>
            <a:r>
              <a:rPr lang="en-GB" sz="2000" dirty="0"/>
              <a:t>Launching first all male evening access course across Highland and Island region. </a:t>
            </a:r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151748864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">
      <a:dk1>
        <a:srgbClr val="808080"/>
      </a:dk1>
      <a:lt1>
        <a:srgbClr val="FFFFFF"/>
      </a:lt1>
      <a:dk2>
        <a:srgbClr val="7D2896"/>
      </a:dk2>
      <a:lt2>
        <a:srgbClr val="FFFFFF"/>
      </a:lt2>
      <a:accent1>
        <a:srgbClr val="FFFFFF"/>
      </a:accent1>
      <a:accent2>
        <a:srgbClr val="77278E"/>
      </a:accent2>
      <a:accent3>
        <a:srgbClr val="BFACC9"/>
      </a:accent3>
      <a:accent4>
        <a:srgbClr val="DADADA"/>
      </a:accent4>
      <a:accent5>
        <a:srgbClr val="FFFFFF"/>
      </a:accent5>
      <a:accent6>
        <a:srgbClr val="6B2280"/>
      </a:accent6>
      <a:hlink>
        <a:srgbClr val="7AD7AD"/>
      </a:hlink>
      <a:folHlink>
        <a:srgbClr val="792890"/>
      </a:folHlink>
    </a:clrScheme>
    <a:fontScheme name="SFC 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FC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FC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FC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FC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FC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FC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FC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150</TotalTime>
  <Words>536</Words>
  <Application>Microsoft Macintosh PowerPoint</Application>
  <PresentationFormat>On-screen Show (4:3)</PresentationFormat>
  <Paragraphs>91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Garamond</vt:lpstr>
      <vt:lpstr>Marlett</vt:lpstr>
      <vt:lpstr>Times New Roman</vt:lpstr>
      <vt:lpstr>blank</vt:lpstr>
      <vt:lpstr>The Scottish Perspective: Men in Early Years Challenge Fund, 2019  Alison Malcolm, Policy Analysis Officer Scottish Funding Council </vt:lpstr>
      <vt:lpstr>PowerPoint Presentation</vt:lpstr>
      <vt:lpstr>PowerPoint Presentation</vt:lpstr>
      <vt:lpstr>SFC allocates about £1.8bn in public funds to Scotland’s 19 universities and 26 colleges each year for:</vt:lpstr>
      <vt:lpstr>MIEY policy timeline in Scotland</vt:lpstr>
      <vt:lpstr>PowerPoint Presentation</vt:lpstr>
      <vt:lpstr>Progress so far – College data</vt:lpstr>
      <vt:lpstr>Progress so far – Apprenticeship data</vt:lpstr>
      <vt:lpstr>Men in Early Years Challenge Fund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 in Early Years Challenge Fund, 2019  Alison Malcolm, Policy Analysis Officer Scottish Funding Council</dc:title>
  <dc:creator>Alison Malcolm</dc:creator>
  <cp:lastModifiedBy>Jeremy Davies</cp:lastModifiedBy>
  <cp:revision>11</cp:revision>
  <cp:lastPrinted>2013-01-16T16:21:35Z</cp:lastPrinted>
  <dcterms:created xsi:type="dcterms:W3CDTF">2019-08-26T06:55:39Z</dcterms:created>
  <dcterms:modified xsi:type="dcterms:W3CDTF">2019-09-20T08:58:26Z</dcterms:modified>
</cp:coreProperties>
</file>