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0DB4065E-332D-4045-9E25-62F6F94C4ED7}">
  <a:tblStyle styleId="{0DB4065E-332D-4045-9E25-62F6F94C4ED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7" d="100"/>
          <a:sy n="77" d="100"/>
        </p:scale>
        <p:origin x="-499" y="3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64200532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605533e8f2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605533e8f2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605533e8f2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605533e8f2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605533e8f2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605533e8f2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605533e8f2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605533e8f2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41939f10a4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41939f10a4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605533e8f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605533e8f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605533e8f2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605533e8f2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41939f10a4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41939f10a4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41939f10a4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41939f10a4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605533e8f2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605533e8f2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605533e8f2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605533e8f2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might it feel for them if they are not conforming to stereotypical behaviours? Do some of these statements imply there i something wrong with being a girl or a boy or that there is a particular way to be a girl or a boy?</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605533e8f2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605533e8f2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41939f10a4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41939f10a4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419a125008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419a125008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605533e8f2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605533e8f2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605533e8f2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605533e8f2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419a125008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419a125008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605533e8f2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605533e8f2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gif"/></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gif"/></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2.gif"/></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2.gif"/></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gif"/></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gif"/></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gif"/></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2.gif"/></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gif"/></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gif"/></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gif"/></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gif"/></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gif"/></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2.gif"/><Relationship Id="rId4" Type="http://schemas.openxmlformats.org/officeDocument/2006/relationships/image" Target="../media/image1.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www.liftinglimits.org.uk" TargetMode="External"/><Relationship Id="rId7" Type="http://schemas.openxmlformats.org/officeDocument/2006/relationships/image" Target="../media/image2.gif"/><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1.jpg"/><Relationship Id="rId5" Type="http://schemas.openxmlformats.org/officeDocument/2006/relationships/hyperlink" Target="http://www.genderaction.co.uk/register-now" TargetMode="External"/><Relationship Id="rId4" Type="http://schemas.openxmlformats.org/officeDocument/2006/relationships/hyperlink" Target="mailto:info@limitinglimits.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1287625"/>
            <a:ext cx="8520600" cy="3128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a:t>Smashing stereotypes</a:t>
            </a:r>
            <a:r>
              <a:rPr lang="en"/>
              <a:t>: </a:t>
            </a:r>
            <a:r>
              <a:rPr lang="en" sz="3600"/>
              <a:t>Practical ways you can change the gender landscape in your early years setting</a:t>
            </a:r>
            <a:endParaRPr sz="3600"/>
          </a:p>
        </p:txBody>
      </p:sp>
      <p:pic>
        <p:nvPicPr>
          <p:cNvPr id="55" name="Google Shape;55;p13"/>
          <p:cNvPicPr preferRelativeResize="0"/>
          <p:nvPr/>
        </p:nvPicPr>
        <p:blipFill>
          <a:blip r:embed="rId3">
            <a:alphaModFix/>
          </a:blip>
          <a:stretch>
            <a:fillRect/>
          </a:stretch>
        </p:blipFill>
        <p:spPr>
          <a:xfrm>
            <a:off x="411100" y="331300"/>
            <a:ext cx="2757224" cy="593101"/>
          </a:xfrm>
          <a:prstGeom prst="rect">
            <a:avLst/>
          </a:prstGeom>
          <a:noFill/>
          <a:ln>
            <a:noFill/>
          </a:ln>
        </p:spPr>
      </p:pic>
      <p:pic>
        <p:nvPicPr>
          <p:cNvPr id="56" name="Google Shape;56;p13"/>
          <p:cNvPicPr preferRelativeResize="0"/>
          <p:nvPr/>
        </p:nvPicPr>
        <p:blipFill>
          <a:blip r:embed="rId4">
            <a:alphaModFix/>
          </a:blip>
          <a:stretch>
            <a:fillRect/>
          </a:stretch>
        </p:blipFill>
        <p:spPr>
          <a:xfrm>
            <a:off x="7057175" y="135425"/>
            <a:ext cx="1869850" cy="18698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Objectives</a:t>
            </a:r>
            <a:endParaRPr/>
          </a:p>
        </p:txBody>
      </p:sp>
      <p:sp>
        <p:nvSpPr>
          <p:cNvPr id="62" name="Google Shape;62;p14"/>
          <p:cNvSpPr txBox="1">
            <a:spLocks noGrp="1"/>
          </p:cNvSpPr>
          <p:nvPr>
            <p:ph type="body" idx="1"/>
          </p:nvPr>
        </p:nvSpPr>
        <p:spPr>
          <a:xfrm>
            <a:off x="311700" y="1707625"/>
            <a:ext cx="8520600" cy="286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Learn some top tips from two pioneering programmes which are changing how schools and nurseries think about gender - and sowing the seeds for a more gender-diverse future early years workforce.</a:t>
            </a:r>
            <a:endParaRPr/>
          </a:p>
          <a:p>
            <a:pPr marL="457200" lvl="0" indent="0" algn="l" rtl="0">
              <a:spcBef>
                <a:spcPts val="1600"/>
              </a:spcBef>
              <a:spcAft>
                <a:spcPts val="0"/>
              </a:spcAft>
              <a:buNone/>
            </a:pPr>
            <a:endParaRPr/>
          </a:p>
          <a:p>
            <a:pPr marL="0" lvl="0" indent="0" algn="l" rtl="0">
              <a:spcBef>
                <a:spcPts val="1600"/>
              </a:spcBef>
              <a:spcAft>
                <a:spcPts val="1600"/>
              </a:spcAft>
              <a:buNone/>
            </a:pPr>
            <a:endParaRPr/>
          </a:p>
        </p:txBody>
      </p:sp>
      <p:pic>
        <p:nvPicPr>
          <p:cNvPr id="63" name="Google Shape;63;p14"/>
          <p:cNvPicPr preferRelativeResize="0"/>
          <p:nvPr/>
        </p:nvPicPr>
        <p:blipFill>
          <a:blip r:embed="rId3">
            <a:alphaModFix/>
          </a:blip>
          <a:stretch>
            <a:fillRect/>
          </a:stretch>
        </p:blipFill>
        <p:spPr>
          <a:xfrm>
            <a:off x="258100" y="4568875"/>
            <a:ext cx="1471677" cy="316575"/>
          </a:xfrm>
          <a:prstGeom prst="rect">
            <a:avLst/>
          </a:prstGeom>
          <a:noFill/>
          <a:ln>
            <a:noFill/>
          </a:ln>
        </p:spPr>
      </p:pic>
      <p:pic>
        <p:nvPicPr>
          <p:cNvPr id="64" name="Google Shape;64;p14"/>
          <p:cNvPicPr preferRelativeResize="0"/>
          <p:nvPr/>
        </p:nvPicPr>
        <p:blipFill>
          <a:blip r:embed="rId4">
            <a:alphaModFix/>
          </a:blip>
          <a:stretch>
            <a:fillRect/>
          </a:stretch>
        </p:blipFill>
        <p:spPr>
          <a:xfrm>
            <a:off x="7988250" y="3950575"/>
            <a:ext cx="934874" cy="93487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241500" y="33767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Our organisations</a:t>
            </a:r>
            <a:endParaRPr/>
          </a:p>
        </p:txBody>
      </p:sp>
      <p:pic>
        <p:nvPicPr>
          <p:cNvPr id="70" name="Google Shape;70;p15"/>
          <p:cNvPicPr preferRelativeResize="0"/>
          <p:nvPr/>
        </p:nvPicPr>
        <p:blipFill>
          <a:blip r:embed="rId3">
            <a:alphaModFix/>
          </a:blip>
          <a:stretch>
            <a:fillRect/>
          </a:stretch>
        </p:blipFill>
        <p:spPr>
          <a:xfrm>
            <a:off x="4451675" y="1263800"/>
            <a:ext cx="4020551" cy="864861"/>
          </a:xfrm>
          <a:prstGeom prst="rect">
            <a:avLst/>
          </a:prstGeom>
          <a:noFill/>
          <a:ln>
            <a:noFill/>
          </a:ln>
        </p:spPr>
      </p:pic>
      <p:pic>
        <p:nvPicPr>
          <p:cNvPr id="71" name="Google Shape;71;p15"/>
          <p:cNvPicPr preferRelativeResize="0"/>
          <p:nvPr/>
        </p:nvPicPr>
        <p:blipFill>
          <a:blip r:embed="rId4">
            <a:alphaModFix/>
          </a:blip>
          <a:stretch>
            <a:fillRect/>
          </a:stretch>
        </p:blipFill>
        <p:spPr>
          <a:xfrm>
            <a:off x="450475" y="1219950"/>
            <a:ext cx="3233876" cy="3233876"/>
          </a:xfrm>
          <a:prstGeom prst="rect">
            <a:avLst/>
          </a:prstGeom>
          <a:noFill/>
          <a:ln>
            <a:noFill/>
          </a:ln>
        </p:spPr>
      </p:pic>
      <p:pic>
        <p:nvPicPr>
          <p:cNvPr id="72" name="Google Shape;72;p15"/>
          <p:cNvPicPr preferRelativeResize="0"/>
          <p:nvPr/>
        </p:nvPicPr>
        <p:blipFill rotWithShape="1">
          <a:blip r:embed="rId5">
            <a:alphaModFix/>
          </a:blip>
          <a:srcRect l="22478" r="22588"/>
          <a:stretch/>
        </p:blipFill>
        <p:spPr>
          <a:xfrm>
            <a:off x="4512713" y="2264400"/>
            <a:ext cx="4020550" cy="977800"/>
          </a:xfrm>
          <a:prstGeom prst="rect">
            <a:avLst/>
          </a:prstGeom>
          <a:noFill/>
          <a:ln>
            <a:noFill/>
          </a:ln>
        </p:spPr>
      </p:pic>
      <p:pic>
        <p:nvPicPr>
          <p:cNvPr id="73" name="Google Shape;73;p15"/>
          <p:cNvPicPr preferRelativeResize="0"/>
          <p:nvPr/>
        </p:nvPicPr>
        <p:blipFill>
          <a:blip r:embed="rId6">
            <a:alphaModFix/>
          </a:blip>
          <a:stretch>
            <a:fillRect/>
          </a:stretch>
        </p:blipFill>
        <p:spPr>
          <a:xfrm>
            <a:off x="4412899" y="3563150"/>
            <a:ext cx="4220200" cy="7503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6"/>
          <p:cNvSpPr txBox="1">
            <a:spLocks noGrp="1"/>
          </p:cNvSpPr>
          <p:nvPr>
            <p:ph type="title"/>
          </p:nvPr>
        </p:nvSpPr>
        <p:spPr>
          <a:xfrm>
            <a:off x="311700" y="445025"/>
            <a:ext cx="86115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Why challenge gender stereotypes in the early years?</a:t>
            </a:r>
            <a:endParaRPr/>
          </a:p>
        </p:txBody>
      </p:sp>
      <p:sp>
        <p:nvSpPr>
          <p:cNvPr id="79" name="Google Shape;79;p16"/>
          <p:cNvSpPr txBox="1">
            <a:spLocks noGrp="1"/>
          </p:cNvSpPr>
          <p:nvPr>
            <p:ph type="body" idx="1"/>
          </p:nvPr>
        </p:nvSpPr>
        <p:spPr>
          <a:xfrm>
            <a:off x="311700" y="1598875"/>
            <a:ext cx="8520600" cy="29700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 sz="2400"/>
              <a:t>Stereotypes affect children and staff</a:t>
            </a:r>
            <a:br>
              <a:rPr lang="en" sz="2400"/>
            </a:br>
            <a:endParaRPr sz="2400"/>
          </a:p>
          <a:p>
            <a:pPr marL="457200" lvl="0" indent="-381000" algn="l" rtl="0">
              <a:spcBef>
                <a:spcPts val="0"/>
              </a:spcBef>
              <a:spcAft>
                <a:spcPts val="0"/>
              </a:spcAft>
              <a:buSzPts val="2400"/>
              <a:buChar char="●"/>
            </a:pPr>
            <a:r>
              <a:rPr lang="en" sz="2400"/>
              <a:t>Fixing stereotypes </a:t>
            </a:r>
            <a:r>
              <a:rPr lang="en" sz="2400" i="1"/>
              <a:t>now</a:t>
            </a:r>
            <a:r>
              <a:rPr lang="en" sz="2400"/>
              <a:t> can help fix the gender gap </a:t>
            </a:r>
            <a:r>
              <a:rPr lang="en" sz="2400" i="1"/>
              <a:t>later</a:t>
            </a:r>
            <a:br>
              <a:rPr lang="en" sz="2400" i="1"/>
            </a:br>
            <a:endParaRPr sz="2400" i="1"/>
          </a:p>
          <a:p>
            <a:pPr marL="457200" lvl="0" indent="-381000" algn="l" rtl="0">
              <a:spcBef>
                <a:spcPts val="0"/>
              </a:spcBef>
              <a:spcAft>
                <a:spcPts val="0"/>
              </a:spcAft>
              <a:buSzPts val="2400"/>
              <a:buChar char="●"/>
            </a:pPr>
            <a:r>
              <a:rPr lang="en" sz="2400"/>
              <a:t>Gender stereotypes negatively affect boys and girls</a:t>
            </a:r>
            <a:endParaRPr sz="2400"/>
          </a:p>
        </p:txBody>
      </p:sp>
      <p:pic>
        <p:nvPicPr>
          <p:cNvPr id="80" name="Google Shape;80;p16"/>
          <p:cNvPicPr preferRelativeResize="0"/>
          <p:nvPr/>
        </p:nvPicPr>
        <p:blipFill>
          <a:blip r:embed="rId3">
            <a:alphaModFix/>
          </a:blip>
          <a:stretch>
            <a:fillRect/>
          </a:stretch>
        </p:blipFill>
        <p:spPr>
          <a:xfrm>
            <a:off x="258100" y="4568875"/>
            <a:ext cx="1471677" cy="316575"/>
          </a:xfrm>
          <a:prstGeom prst="rect">
            <a:avLst/>
          </a:prstGeom>
          <a:noFill/>
          <a:ln>
            <a:noFill/>
          </a:ln>
        </p:spPr>
      </p:pic>
      <p:pic>
        <p:nvPicPr>
          <p:cNvPr id="81" name="Google Shape;81;p16"/>
          <p:cNvPicPr preferRelativeResize="0"/>
          <p:nvPr/>
        </p:nvPicPr>
        <p:blipFill>
          <a:blip r:embed="rId4">
            <a:alphaModFix/>
          </a:blip>
          <a:stretch>
            <a:fillRect/>
          </a:stretch>
        </p:blipFill>
        <p:spPr>
          <a:xfrm>
            <a:off x="7988250" y="3950575"/>
            <a:ext cx="934874" cy="93487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Why it needs to be whole-setting change?</a:t>
            </a:r>
            <a:endParaRPr/>
          </a:p>
        </p:txBody>
      </p:sp>
      <p:sp>
        <p:nvSpPr>
          <p:cNvPr id="87" name="Google Shape;87;p17"/>
          <p:cNvSpPr txBox="1">
            <a:spLocks noGrp="1"/>
          </p:cNvSpPr>
          <p:nvPr>
            <p:ph type="body" idx="1"/>
          </p:nvPr>
        </p:nvSpPr>
        <p:spPr>
          <a:xfrm>
            <a:off x="311700" y="1152475"/>
            <a:ext cx="8520600" cy="36945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Evidence-based</a:t>
            </a:r>
            <a:endParaRPr/>
          </a:p>
          <a:p>
            <a:pPr marL="457200" lvl="0" indent="-342900" algn="l" rtl="0">
              <a:spcBef>
                <a:spcPts val="0"/>
              </a:spcBef>
              <a:spcAft>
                <a:spcPts val="0"/>
              </a:spcAft>
              <a:buSzPts val="1800"/>
              <a:buChar char="●"/>
            </a:pPr>
            <a:r>
              <a:rPr lang="en"/>
              <a:t>Consistency of messaging</a:t>
            </a:r>
            <a:endParaRPr/>
          </a:p>
          <a:p>
            <a:pPr marL="457200" lvl="0" indent="-342900" algn="l" rtl="0">
              <a:spcBef>
                <a:spcPts val="0"/>
              </a:spcBef>
              <a:spcAft>
                <a:spcPts val="0"/>
              </a:spcAft>
              <a:buSzPts val="1800"/>
              <a:buChar char="●"/>
            </a:pPr>
            <a:r>
              <a:rPr lang="en"/>
              <a:t>Priorities</a:t>
            </a:r>
            <a:endParaRPr/>
          </a:p>
          <a:p>
            <a:pPr marL="0" lvl="0" indent="0" algn="l" rtl="0">
              <a:spcBef>
                <a:spcPts val="0"/>
              </a:spcBef>
              <a:spcAft>
                <a:spcPts val="0"/>
              </a:spcAft>
              <a:buClr>
                <a:schemeClr val="dk1"/>
              </a:buClr>
              <a:buSzPts val="1100"/>
              <a:buFont typeface="Arial"/>
              <a:buNone/>
            </a:pPr>
            <a:endParaRPr sz="1600" i="1">
              <a:solidFill>
                <a:srgbClr val="EE7601"/>
              </a:solidFill>
            </a:endParaRPr>
          </a:p>
          <a:p>
            <a:pPr marL="0" lvl="0" indent="0" algn="l" rtl="0">
              <a:spcBef>
                <a:spcPts val="0"/>
              </a:spcBef>
              <a:spcAft>
                <a:spcPts val="0"/>
              </a:spcAft>
              <a:buClr>
                <a:schemeClr val="dk1"/>
              </a:buClr>
              <a:buSzPts val="1100"/>
              <a:buFont typeface="Arial"/>
              <a:buNone/>
            </a:pPr>
            <a:r>
              <a:rPr lang="en" sz="1600" i="1">
                <a:solidFill>
                  <a:srgbClr val="EE7601"/>
                </a:solidFill>
              </a:rPr>
              <a:t>“</a:t>
            </a:r>
            <a:r>
              <a:rPr lang="en" sz="1400" i="1">
                <a:solidFill>
                  <a:srgbClr val="EE7601"/>
                </a:solidFill>
              </a:rPr>
              <a:t>You don’t want it to feel like it’s this isolated thing that you do. It needs to be embedded in everything that you do.”  </a:t>
            </a:r>
            <a:r>
              <a:rPr lang="en" sz="1100">
                <a:solidFill>
                  <a:schemeClr val="dk1"/>
                </a:solidFill>
              </a:rPr>
              <a:t>(Gender Champion, Lifting Limits pilot school)</a:t>
            </a:r>
            <a:endParaRPr sz="1100">
              <a:solidFill>
                <a:schemeClr val="dk1"/>
              </a:solidFill>
            </a:endParaRPr>
          </a:p>
          <a:p>
            <a:pPr marL="0" lvl="0" indent="0" algn="just" rtl="0">
              <a:spcBef>
                <a:spcPts val="0"/>
              </a:spcBef>
              <a:spcAft>
                <a:spcPts val="0"/>
              </a:spcAft>
              <a:buClr>
                <a:schemeClr val="dk1"/>
              </a:buClr>
              <a:buSzPts val="1100"/>
              <a:buFont typeface="Arial"/>
              <a:buNone/>
            </a:pPr>
            <a:r>
              <a:rPr lang="en" sz="1200">
                <a:solidFill>
                  <a:schemeClr val="dk1"/>
                </a:solidFill>
                <a:highlight>
                  <a:srgbClr val="FFFFFF"/>
                </a:highlight>
              </a:rPr>
              <a:t> </a:t>
            </a:r>
            <a:endParaRPr sz="1200">
              <a:solidFill>
                <a:schemeClr val="dk1"/>
              </a:solidFill>
              <a:highlight>
                <a:srgbClr val="FFFFFF"/>
              </a:highlight>
            </a:endParaRPr>
          </a:p>
          <a:p>
            <a:pPr marL="0" lvl="0" indent="0" algn="l" rtl="0">
              <a:spcBef>
                <a:spcPts val="0"/>
              </a:spcBef>
              <a:spcAft>
                <a:spcPts val="0"/>
              </a:spcAft>
              <a:buClr>
                <a:schemeClr val="dk1"/>
              </a:buClr>
              <a:buSzPts val="1100"/>
              <a:buFont typeface="Arial"/>
              <a:buNone/>
            </a:pPr>
            <a:r>
              <a:rPr lang="en" sz="1400" i="1">
                <a:solidFill>
                  <a:srgbClr val="EE7601"/>
                </a:solidFill>
              </a:rPr>
              <a:t>“In general, because the staff have been informed on it and aware of it, the children are going to experience more of it all the time and we have displays about it, we have lessons and it’s everywhere in the school now, which is good. I think that that is what you need to make it something that is just normalised.”  </a:t>
            </a:r>
            <a:r>
              <a:rPr lang="en" sz="1100">
                <a:solidFill>
                  <a:schemeClr val="dk1"/>
                </a:solidFill>
              </a:rPr>
              <a:t>(Teaching support staff, Lifting Limits pilot school)</a:t>
            </a:r>
            <a:endParaRPr sz="1100"/>
          </a:p>
        </p:txBody>
      </p:sp>
      <p:pic>
        <p:nvPicPr>
          <p:cNvPr id="88" name="Google Shape;88;p17"/>
          <p:cNvPicPr preferRelativeResize="0"/>
          <p:nvPr/>
        </p:nvPicPr>
        <p:blipFill>
          <a:blip r:embed="rId3">
            <a:alphaModFix/>
          </a:blip>
          <a:stretch>
            <a:fillRect/>
          </a:stretch>
        </p:blipFill>
        <p:spPr>
          <a:xfrm>
            <a:off x="258100" y="4568875"/>
            <a:ext cx="1471677" cy="316575"/>
          </a:xfrm>
          <a:prstGeom prst="rect">
            <a:avLst/>
          </a:prstGeom>
          <a:noFill/>
          <a:ln>
            <a:noFill/>
          </a:ln>
        </p:spPr>
      </p:pic>
      <p:pic>
        <p:nvPicPr>
          <p:cNvPr id="89" name="Google Shape;89;p17"/>
          <p:cNvPicPr preferRelativeResize="0"/>
          <p:nvPr/>
        </p:nvPicPr>
        <p:blipFill>
          <a:blip r:embed="rId4">
            <a:alphaModFix/>
          </a:blip>
          <a:stretch>
            <a:fillRect/>
          </a:stretch>
        </p:blipFill>
        <p:spPr>
          <a:xfrm>
            <a:off x="7988250" y="3950575"/>
            <a:ext cx="934874" cy="93487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Whole-setting change</a:t>
            </a:r>
            <a:endParaRPr/>
          </a:p>
        </p:txBody>
      </p:sp>
      <p:sp>
        <p:nvSpPr>
          <p:cNvPr id="95" name="Google Shape;95;p18"/>
          <p:cNvSpPr txBox="1">
            <a:spLocks noGrp="1"/>
          </p:cNvSpPr>
          <p:nvPr>
            <p:ph type="body" idx="1"/>
          </p:nvPr>
        </p:nvSpPr>
        <p:spPr>
          <a:xfrm>
            <a:off x="311700" y="1271525"/>
            <a:ext cx="8520600" cy="32973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 sz="2400"/>
              <a:t>Awareness and self-reflection</a:t>
            </a:r>
            <a:endParaRPr sz="2400"/>
          </a:p>
          <a:p>
            <a:pPr marL="914400" lvl="1" indent="-381000" algn="l" rtl="0">
              <a:spcBef>
                <a:spcPts val="0"/>
              </a:spcBef>
              <a:spcAft>
                <a:spcPts val="0"/>
              </a:spcAft>
              <a:buSzPts val="2400"/>
              <a:buChar char="○"/>
            </a:pPr>
            <a:r>
              <a:rPr lang="en" sz="2400"/>
              <a:t>Audit</a:t>
            </a:r>
            <a:endParaRPr sz="2400"/>
          </a:p>
          <a:p>
            <a:pPr marL="914400" lvl="1" indent="-381000" algn="l" rtl="0">
              <a:spcBef>
                <a:spcPts val="0"/>
              </a:spcBef>
              <a:spcAft>
                <a:spcPts val="0"/>
              </a:spcAft>
              <a:buSzPts val="2400"/>
              <a:buChar char="○"/>
            </a:pPr>
            <a:r>
              <a:rPr lang="en" sz="2400"/>
              <a:t>Training</a:t>
            </a:r>
            <a:br>
              <a:rPr lang="en" sz="2400"/>
            </a:br>
            <a:endParaRPr sz="2400"/>
          </a:p>
          <a:p>
            <a:pPr marL="457200" lvl="0" indent="-381000" algn="l" rtl="0">
              <a:spcBef>
                <a:spcPts val="0"/>
              </a:spcBef>
              <a:spcAft>
                <a:spcPts val="0"/>
              </a:spcAft>
              <a:buSzPts val="2400"/>
              <a:buChar char="●"/>
            </a:pPr>
            <a:r>
              <a:rPr lang="en" sz="2400"/>
              <a:t>Discussion and challenge</a:t>
            </a:r>
            <a:endParaRPr sz="2400"/>
          </a:p>
        </p:txBody>
      </p:sp>
      <p:pic>
        <p:nvPicPr>
          <p:cNvPr id="96" name="Google Shape;96;p18"/>
          <p:cNvPicPr preferRelativeResize="0"/>
          <p:nvPr/>
        </p:nvPicPr>
        <p:blipFill>
          <a:blip r:embed="rId3">
            <a:alphaModFix/>
          </a:blip>
          <a:stretch>
            <a:fillRect/>
          </a:stretch>
        </p:blipFill>
        <p:spPr>
          <a:xfrm>
            <a:off x="258100" y="4568875"/>
            <a:ext cx="1471677" cy="316575"/>
          </a:xfrm>
          <a:prstGeom prst="rect">
            <a:avLst/>
          </a:prstGeom>
          <a:noFill/>
          <a:ln>
            <a:noFill/>
          </a:ln>
        </p:spPr>
      </p:pic>
      <p:pic>
        <p:nvPicPr>
          <p:cNvPr id="97" name="Google Shape;97;p18"/>
          <p:cNvPicPr preferRelativeResize="0"/>
          <p:nvPr/>
        </p:nvPicPr>
        <p:blipFill>
          <a:blip r:embed="rId4">
            <a:alphaModFix/>
          </a:blip>
          <a:stretch>
            <a:fillRect/>
          </a:stretch>
        </p:blipFill>
        <p:spPr>
          <a:xfrm>
            <a:off x="7977750" y="3950575"/>
            <a:ext cx="934874" cy="93487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9"/>
          <p:cNvSpPr txBox="1">
            <a:spLocks noGrp="1"/>
          </p:cNvSpPr>
          <p:nvPr>
            <p:ph type="title"/>
          </p:nvPr>
        </p:nvSpPr>
        <p:spPr>
          <a:xfrm>
            <a:off x="311700" y="23507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Story - prepare for a quiz</a:t>
            </a:r>
            <a:endParaRPr/>
          </a:p>
        </p:txBody>
      </p:sp>
      <p:sp>
        <p:nvSpPr>
          <p:cNvPr id="103" name="Google Shape;103;p19"/>
          <p:cNvSpPr txBox="1">
            <a:spLocks noGrp="1"/>
          </p:cNvSpPr>
          <p:nvPr>
            <p:ph type="body" idx="1"/>
          </p:nvPr>
        </p:nvSpPr>
        <p:spPr>
          <a:xfrm>
            <a:off x="311700" y="932025"/>
            <a:ext cx="86115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 builder, leaning out of the van, shouts “nice legs” to a nurse passing by. </a:t>
            </a:r>
            <a:endParaRPr/>
          </a:p>
          <a:p>
            <a:pPr marL="0" lvl="0" indent="0" algn="l" rtl="0">
              <a:spcBef>
                <a:spcPts val="1600"/>
              </a:spcBef>
              <a:spcAft>
                <a:spcPts val="0"/>
              </a:spcAft>
              <a:buNone/>
            </a:pPr>
            <a:r>
              <a:rPr lang="en"/>
              <a:t>The same nurse arrives at work and casually mentions this to a senior doctor. </a:t>
            </a:r>
            <a:endParaRPr/>
          </a:p>
          <a:p>
            <a:pPr marL="0" lvl="0" indent="0" algn="l" rtl="0">
              <a:spcBef>
                <a:spcPts val="1600"/>
              </a:spcBef>
              <a:spcAft>
                <a:spcPts val="0"/>
              </a:spcAft>
              <a:buNone/>
            </a:pPr>
            <a:r>
              <a:rPr lang="en"/>
              <a:t>The doctor said, “I’d never say that”. The doctor has two grown up children who </a:t>
            </a:r>
            <a:endParaRPr/>
          </a:p>
          <a:p>
            <a:pPr marL="0" lvl="0" indent="0" algn="l" rtl="0">
              <a:spcBef>
                <a:spcPts val="1600"/>
              </a:spcBef>
              <a:spcAft>
                <a:spcPts val="0"/>
              </a:spcAft>
              <a:buNone/>
            </a:pPr>
            <a:r>
              <a:rPr lang="en"/>
              <a:t>are 22 and 30. They get on very well. One is a Sergeant in the Army; the other is </a:t>
            </a:r>
            <a:endParaRPr/>
          </a:p>
          <a:p>
            <a:pPr marL="0" lvl="0" indent="0" algn="l" rtl="0">
              <a:spcBef>
                <a:spcPts val="1600"/>
              </a:spcBef>
              <a:spcAft>
                <a:spcPts val="0"/>
              </a:spcAft>
              <a:buNone/>
            </a:pPr>
            <a:r>
              <a:rPr lang="en"/>
              <a:t>training to be a beauty therapist. The doctor divorced last year and is currently</a:t>
            </a:r>
            <a:endParaRPr/>
          </a:p>
          <a:p>
            <a:pPr marL="0" lvl="0" indent="0" algn="l" rtl="0">
              <a:spcBef>
                <a:spcPts val="1600"/>
              </a:spcBef>
              <a:spcAft>
                <a:spcPts val="0"/>
              </a:spcAft>
              <a:buClr>
                <a:schemeClr val="dk1"/>
              </a:buClr>
              <a:buSzPts val="1100"/>
              <a:buFont typeface="Arial"/>
              <a:buNone/>
            </a:pPr>
            <a:r>
              <a:rPr lang="en"/>
              <a:t>dating someone else.</a:t>
            </a:r>
            <a:endParaRPr/>
          </a:p>
          <a:p>
            <a:pPr marL="0" lvl="0" indent="0" algn="l" rtl="0">
              <a:spcBef>
                <a:spcPts val="1600"/>
              </a:spcBef>
              <a:spcAft>
                <a:spcPts val="1600"/>
              </a:spcAft>
              <a:buNone/>
            </a:pPr>
            <a:endParaRPr/>
          </a:p>
        </p:txBody>
      </p:sp>
      <p:pic>
        <p:nvPicPr>
          <p:cNvPr id="104" name="Google Shape;104;p19"/>
          <p:cNvPicPr preferRelativeResize="0"/>
          <p:nvPr/>
        </p:nvPicPr>
        <p:blipFill>
          <a:blip r:embed="rId3">
            <a:alphaModFix/>
          </a:blip>
          <a:stretch>
            <a:fillRect/>
          </a:stretch>
        </p:blipFill>
        <p:spPr>
          <a:xfrm>
            <a:off x="258100" y="4568875"/>
            <a:ext cx="1471677" cy="316575"/>
          </a:xfrm>
          <a:prstGeom prst="rect">
            <a:avLst/>
          </a:prstGeom>
          <a:noFill/>
          <a:ln>
            <a:noFill/>
          </a:ln>
        </p:spPr>
      </p:pic>
      <p:pic>
        <p:nvPicPr>
          <p:cNvPr id="105" name="Google Shape;105;p19"/>
          <p:cNvPicPr preferRelativeResize="0"/>
          <p:nvPr/>
        </p:nvPicPr>
        <p:blipFill>
          <a:blip r:embed="rId4">
            <a:alphaModFix/>
          </a:blip>
          <a:stretch>
            <a:fillRect/>
          </a:stretch>
        </p:blipFill>
        <p:spPr>
          <a:xfrm>
            <a:off x="7988250" y="3950575"/>
            <a:ext cx="934874" cy="93487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graphicFrame>
        <p:nvGraphicFramePr>
          <p:cNvPr id="110" name="Google Shape;110;p20"/>
          <p:cNvGraphicFramePr/>
          <p:nvPr/>
        </p:nvGraphicFramePr>
        <p:xfrm>
          <a:off x="425100" y="186025"/>
          <a:ext cx="8407175" cy="4358310"/>
        </p:xfrm>
        <a:graphic>
          <a:graphicData uri="http://schemas.openxmlformats.org/drawingml/2006/table">
            <a:tbl>
              <a:tblPr>
                <a:noFill/>
                <a:tableStyleId>{0DB4065E-332D-4045-9E25-62F6F94C4ED7}</a:tableStyleId>
              </a:tblPr>
              <a:tblGrid>
                <a:gridCol w="5367100"/>
                <a:gridCol w="913600"/>
                <a:gridCol w="895825"/>
                <a:gridCol w="1230650"/>
              </a:tblGrid>
              <a:tr h="325350">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
                        <a:t>True</a:t>
                      </a:r>
                      <a:endParaRPr/>
                    </a:p>
                  </a:txBody>
                  <a:tcPr marL="91425" marR="91425" marT="91425" marB="91425"/>
                </a:tc>
                <a:tc>
                  <a:txBody>
                    <a:bodyPr/>
                    <a:lstStyle/>
                    <a:p>
                      <a:pPr marL="0" lvl="0" indent="0" algn="l" rtl="0">
                        <a:spcBef>
                          <a:spcPts val="0"/>
                        </a:spcBef>
                        <a:spcAft>
                          <a:spcPts val="0"/>
                        </a:spcAft>
                        <a:buNone/>
                      </a:pPr>
                      <a:r>
                        <a:rPr lang="en"/>
                        <a:t>False</a:t>
                      </a:r>
                      <a:endParaRPr/>
                    </a:p>
                  </a:txBody>
                  <a:tcPr marL="91425" marR="91425" marT="91425" marB="91425"/>
                </a:tc>
                <a:tc>
                  <a:txBody>
                    <a:bodyPr/>
                    <a:lstStyle/>
                    <a:p>
                      <a:pPr marL="0" lvl="0" indent="0" algn="l" rtl="0">
                        <a:spcBef>
                          <a:spcPts val="0"/>
                        </a:spcBef>
                        <a:spcAft>
                          <a:spcPts val="0"/>
                        </a:spcAft>
                        <a:buNone/>
                      </a:pPr>
                      <a:r>
                        <a:rPr lang="en"/>
                        <a:t>Don’t know</a:t>
                      </a:r>
                      <a:endParaRPr/>
                    </a:p>
                  </a:txBody>
                  <a:tcPr marL="91425" marR="91425" marT="91425" marB="91425"/>
                </a:tc>
              </a:tr>
              <a:tr h="396200">
                <a:tc>
                  <a:txBody>
                    <a:bodyPr/>
                    <a:lstStyle/>
                    <a:p>
                      <a:pPr marL="0" lvl="0" indent="0" algn="l" rtl="0">
                        <a:spcBef>
                          <a:spcPts val="0"/>
                        </a:spcBef>
                        <a:spcAft>
                          <a:spcPts val="0"/>
                        </a:spcAft>
                        <a:buNone/>
                      </a:pPr>
                      <a:r>
                        <a:rPr lang="en"/>
                        <a:t>The builder was driving a van</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r>
              <a:tr h="325350">
                <a:tc>
                  <a:txBody>
                    <a:bodyPr/>
                    <a:lstStyle/>
                    <a:p>
                      <a:pPr marL="0" lvl="0" indent="0" algn="l" rtl="0">
                        <a:spcBef>
                          <a:spcPts val="0"/>
                        </a:spcBef>
                        <a:spcAft>
                          <a:spcPts val="0"/>
                        </a:spcAft>
                        <a:buClr>
                          <a:schemeClr val="dk1"/>
                        </a:buClr>
                        <a:buSzPts val="1100"/>
                        <a:buFont typeface="Arial"/>
                        <a:buNone/>
                      </a:pPr>
                      <a:r>
                        <a:rPr lang="en">
                          <a:solidFill>
                            <a:schemeClr val="dk1"/>
                          </a:solidFill>
                        </a:rPr>
                        <a:t>The van was travelling quicker than the nurse</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r>
              <a:tr h="325350">
                <a:tc>
                  <a:txBody>
                    <a:bodyPr/>
                    <a:lstStyle/>
                    <a:p>
                      <a:pPr marL="0" lvl="0" indent="0" algn="l" rtl="0">
                        <a:spcBef>
                          <a:spcPts val="0"/>
                        </a:spcBef>
                        <a:spcAft>
                          <a:spcPts val="0"/>
                        </a:spcAft>
                        <a:buClr>
                          <a:schemeClr val="dk1"/>
                        </a:buClr>
                        <a:buSzPts val="1100"/>
                        <a:buFont typeface="Arial"/>
                        <a:buNone/>
                      </a:pPr>
                      <a:r>
                        <a:rPr lang="en">
                          <a:solidFill>
                            <a:schemeClr val="dk1"/>
                          </a:solidFill>
                        </a:rPr>
                        <a:t>There was at least one man in the van</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r>
              <a:tr h="325350">
                <a:tc>
                  <a:txBody>
                    <a:bodyPr/>
                    <a:lstStyle/>
                    <a:p>
                      <a:pPr marL="0" lvl="0" indent="0" algn="l" rtl="0">
                        <a:spcBef>
                          <a:spcPts val="0"/>
                        </a:spcBef>
                        <a:spcAft>
                          <a:spcPts val="0"/>
                        </a:spcAft>
                        <a:buNone/>
                      </a:pPr>
                      <a:r>
                        <a:rPr lang="en">
                          <a:solidFill>
                            <a:schemeClr val="dk1"/>
                          </a:solidFill>
                        </a:rPr>
                        <a:t>Not every man mentioned in the passage would shout ’nice legs’</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r>
              <a:tr h="325350">
                <a:tc>
                  <a:txBody>
                    <a:bodyPr/>
                    <a:lstStyle/>
                    <a:p>
                      <a:pPr marL="0" lvl="0" indent="0" algn="l" rtl="0">
                        <a:spcBef>
                          <a:spcPts val="0"/>
                        </a:spcBef>
                        <a:spcAft>
                          <a:spcPts val="0"/>
                        </a:spcAft>
                        <a:buClr>
                          <a:schemeClr val="dk1"/>
                        </a:buClr>
                        <a:buSzPts val="1100"/>
                        <a:buFont typeface="Arial"/>
                        <a:buNone/>
                      </a:pPr>
                      <a:r>
                        <a:rPr lang="en">
                          <a:solidFill>
                            <a:schemeClr val="dk1"/>
                          </a:solidFill>
                        </a:rPr>
                        <a:t>The doctor and his wife are no longer married</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r>
              <a:tr h="325350">
                <a:tc>
                  <a:txBody>
                    <a:bodyPr/>
                    <a:lstStyle/>
                    <a:p>
                      <a:pPr marL="0" lvl="0" indent="0" algn="l" rtl="0">
                        <a:spcBef>
                          <a:spcPts val="0"/>
                        </a:spcBef>
                        <a:spcAft>
                          <a:spcPts val="0"/>
                        </a:spcAft>
                        <a:buClr>
                          <a:schemeClr val="dk1"/>
                        </a:buClr>
                        <a:buSzPts val="1100"/>
                        <a:buFont typeface="Arial"/>
                        <a:buNone/>
                      </a:pPr>
                      <a:r>
                        <a:rPr lang="en">
                          <a:solidFill>
                            <a:schemeClr val="dk1"/>
                          </a:solidFill>
                        </a:rPr>
                        <a:t>The doctor has a new girlfriend</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r>
              <a:tr h="325350">
                <a:tc>
                  <a:txBody>
                    <a:bodyPr/>
                    <a:lstStyle/>
                    <a:p>
                      <a:pPr marL="0" lvl="0" indent="0" algn="l" rtl="0">
                        <a:spcBef>
                          <a:spcPts val="0"/>
                        </a:spcBef>
                        <a:spcAft>
                          <a:spcPts val="0"/>
                        </a:spcAft>
                        <a:buNone/>
                      </a:pPr>
                      <a:r>
                        <a:rPr lang="en">
                          <a:solidFill>
                            <a:schemeClr val="dk1"/>
                          </a:solidFill>
                        </a:rPr>
                        <a:t>The doctor’s son is in the army</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r>
              <a:tr h="325350">
                <a:tc>
                  <a:txBody>
                    <a:bodyPr/>
                    <a:lstStyle/>
                    <a:p>
                      <a:pPr marL="0" lvl="0" indent="0" algn="l" rtl="0">
                        <a:spcBef>
                          <a:spcPts val="0"/>
                        </a:spcBef>
                        <a:spcAft>
                          <a:spcPts val="0"/>
                        </a:spcAft>
                        <a:buClr>
                          <a:schemeClr val="dk1"/>
                        </a:buClr>
                        <a:buSzPts val="1100"/>
                        <a:buFont typeface="Arial"/>
                        <a:buNone/>
                      </a:pPr>
                      <a:r>
                        <a:rPr lang="en">
                          <a:solidFill>
                            <a:schemeClr val="dk1"/>
                          </a:solidFill>
                        </a:rPr>
                        <a:t>The doctor’s youngest child is training to be a beauty therapist</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r>
              <a:tr h="325350">
                <a:tc>
                  <a:txBody>
                    <a:bodyPr/>
                    <a:lstStyle/>
                    <a:p>
                      <a:pPr marL="0" lvl="0" indent="0" algn="l" rtl="0">
                        <a:spcBef>
                          <a:spcPts val="0"/>
                        </a:spcBef>
                        <a:spcAft>
                          <a:spcPts val="0"/>
                        </a:spcAft>
                        <a:buClr>
                          <a:schemeClr val="dk1"/>
                        </a:buClr>
                        <a:buSzPts val="1100"/>
                        <a:buFont typeface="Arial"/>
                        <a:buNone/>
                      </a:pPr>
                      <a:r>
                        <a:rPr lang="en">
                          <a:solidFill>
                            <a:schemeClr val="dk1"/>
                          </a:solidFill>
                        </a:rPr>
                        <a:t>At some point in the text a man spoke to a woman</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r>
              <a:tr h="325350">
                <a:tc>
                  <a:txBody>
                    <a:bodyPr/>
                    <a:lstStyle/>
                    <a:p>
                      <a:pPr marL="0" lvl="0" indent="0" algn="l" rtl="0">
                        <a:spcBef>
                          <a:spcPts val="0"/>
                        </a:spcBef>
                        <a:spcAft>
                          <a:spcPts val="0"/>
                        </a:spcAft>
                        <a:buNone/>
                      </a:pPr>
                      <a:r>
                        <a:rPr lang="en">
                          <a:solidFill>
                            <a:schemeClr val="dk1"/>
                          </a:solidFill>
                        </a:rPr>
                        <a:t>A woman was shouted at</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r>
            </a:tbl>
          </a:graphicData>
        </a:graphic>
      </p:graphicFrame>
      <p:pic>
        <p:nvPicPr>
          <p:cNvPr id="111" name="Google Shape;111;p20"/>
          <p:cNvPicPr preferRelativeResize="0"/>
          <p:nvPr/>
        </p:nvPicPr>
        <p:blipFill>
          <a:blip r:embed="rId3">
            <a:alphaModFix/>
          </a:blip>
          <a:stretch>
            <a:fillRect/>
          </a:stretch>
        </p:blipFill>
        <p:spPr>
          <a:xfrm>
            <a:off x="258100" y="4568875"/>
            <a:ext cx="1471677" cy="316575"/>
          </a:xfrm>
          <a:prstGeom prst="rect">
            <a:avLst/>
          </a:prstGeom>
          <a:noFill/>
          <a:ln>
            <a:noFill/>
          </a:ln>
        </p:spPr>
      </p:pic>
      <p:pic>
        <p:nvPicPr>
          <p:cNvPr id="112" name="Google Shape;112;p20"/>
          <p:cNvPicPr preferRelativeResize="0"/>
          <p:nvPr/>
        </p:nvPicPr>
        <p:blipFill>
          <a:blip r:embed="rId4">
            <a:alphaModFix/>
          </a:blip>
          <a:stretch>
            <a:fillRect/>
          </a:stretch>
        </p:blipFill>
        <p:spPr>
          <a:xfrm>
            <a:off x="7977750" y="3950575"/>
            <a:ext cx="934874" cy="93487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graphicFrame>
        <p:nvGraphicFramePr>
          <p:cNvPr id="117" name="Google Shape;117;p21"/>
          <p:cNvGraphicFramePr/>
          <p:nvPr/>
        </p:nvGraphicFramePr>
        <p:xfrm>
          <a:off x="425100" y="186025"/>
          <a:ext cx="8407175" cy="4358310"/>
        </p:xfrm>
        <a:graphic>
          <a:graphicData uri="http://schemas.openxmlformats.org/drawingml/2006/table">
            <a:tbl>
              <a:tblPr>
                <a:noFill/>
                <a:tableStyleId>{0DB4065E-332D-4045-9E25-62F6F94C4ED7}</a:tableStyleId>
              </a:tblPr>
              <a:tblGrid>
                <a:gridCol w="5367100"/>
                <a:gridCol w="913600"/>
                <a:gridCol w="895825"/>
                <a:gridCol w="1230650"/>
              </a:tblGrid>
              <a:tr h="325350">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
                        <a:t>True</a:t>
                      </a:r>
                      <a:endParaRPr/>
                    </a:p>
                  </a:txBody>
                  <a:tcPr marL="91425" marR="91425" marT="91425" marB="91425"/>
                </a:tc>
                <a:tc>
                  <a:txBody>
                    <a:bodyPr/>
                    <a:lstStyle/>
                    <a:p>
                      <a:pPr marL="0" lvl="0" indent="0" algn="l" rtl="0">
                        <a:spcBef>
                          <a:spcPts val="0"/>
                        </a:spcBef>
                        <a:spcAft>
                          <a:spcPts val="0"/>
                        </a:spcAft>
                        <a:buNone/>
                      </a:pPr>
                      <a:r>
                        <a:rPr lang="en"/>
                        <a:t>False</a:t>
                      </a:r>
                      <a:endParaRPr/>
                    </a:p>
                  </a:txBody>
                  <a:tcPr marL="91425" marR="91425" marT="91425" marB="91425"/>
                </a:tc>
                <a:tc>
                  <a:txBody>
                    <a:bodyPr/>
                    <a:lstStyle/>
                    <a:p>
                      <a:pPr marL="0" lvl="0" indent="0" algn="l" rtl="0">
                        <a:spcBef>
                          <a:spcPts val="0"/>
                        </a:spcBef>
                        <a:spcAft>
                          <a:spcPts val="0"/>
                        </a:spcAft>
                        <a:buNone/>
                      </a:pPr>
                      <a:r>
                        <a:rPr lang="en"/>
                        <a:t>Don’t know</a:t>
                      </a:r>
                      <a:endParaRPr/>
                    </a:p>
                  </a:txBody>
                  <a:tcPr marL="91425" marR="91425" marT="91425" marB="91425"/>
                </a:tc>
              </a:tr>
              <a:tr h="396200">
                <a:tc>
                  <a:txBody>
                    <a:bodyPr/>
                    <a:lstStyle/>
                    <a:p>
                      <a:pPr marL="0" lvl="0" indent="0" algn="l" rtl="0">
                        <a:spcBef>
                          <a:spcPts val="0"/>
                        </a:spcBef>
                        <a:spcAft>
                          <a:spcPts val="0"/>
                        </a:spcAft>
                        <a:buNone/>
                      </a:pPr>
                      <a:r>
                        <a:rPr lang="en"/>
                        <a:t>The builder was driving a van</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ctr" rtl="0">
                        <a:spcBef>
                          <a:spcPts val="0"/>
                        </a:spcBef>
                        <a:spcAft>
                          <a:spcPts val="0"/>
                        </a:spcAft>
                        <a:buNone/>
                      </a:pPr>
                      <a:r>
                        <a:rPr lang="en"/>
                        <a:t>✓</a:t>
                      </a:r>
                      <a:endParaRPr/>
                    </a:p>
                  </a:txBody>
                  <a:tcPr marL="91425" marR="91425" marT="91425" marB="91425"/>
                </a:tc>
              </a:tr>
              <a:tr h="325350">
                <a:tc>
                  <a:txBody>
                    <a:bodyPr/>
                    <a:lstStyle/>
                    <a:p>
                      <a:pPr marL="0" lvl="0" indent="0" algn="l" rtl="0">
                        <a:spcBef>
                          <a:spcPts val="0"/>
                        </a:spcBef>
                        <a:spcAft>
                          <a:spcPts val="0"/>
                        </a:spcAft>
                        <a:buClr>
                          <a:schemeClr val="dk1"/>
                        </a:buClr>
                        <a:buSzPts val="1100"/>
                        <a:buFont typeface="Arial"/>
                        <a:buNone/>
                      </a:pPr>
                      <a:r>
                        <a:rPr lang="en">
                          <a:solidFill>
                            <a:schemeClr val="dk1"/>
                          </a:solidFill>
                        </a:rPr>
                        <a:t>The van was travelling quicker than the nurse</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ctr" rtl="0">
                        <a:spcBef>
                          <a:spcPts val="0"/>
                        </a:spcBef>
                        <a:spcAft>
                          <a:spcPts val="0"/>
                        </a:spcAft>
                        <a:buClr>
                          <a:schemeClr val="dk1"/>
                        </a:buClr>
                        <a:buSzPts val="1100"/>
                        <a:buFont typeface="Arial"/>
                        <a:buNone/>
                      </a:pPr>
                      <a:r>
                        <a:rPr lang="en">
                          <a:solidFill>
                            <a:schemeClr val="dk1"/>
                          </a:solidFill>
                        </a:rPr>
                        <a:t>✓</a:t>
                      </a:r>
                      <a:endParaRPr/>
                    </a:p>
                  </a:txBody>
                  <a:tcPr marL="91425" marR="91425" marT="91425" marB="91425"/>
                </a:tc>
              </a:tr>
              <a:tr h="325350">
                <a:tc>
                  <a:txBody>
                    <a:bodyPr/>
                    <a:lstStyle/>
                    <a:p>
                      <a:pPr marL="0" lvl="0" indent="0" algn="l" rtl="0">
                        <a:spcBef>
                          <a:spcPts val="0"/>
                        </a:spcBef>
                        <a:spcAft>
                          <a:spcPts val="0"/>
                        </a:spcAft>
                        <a:buClr>
                          <a:schemeClr val="dk1"/>
                        </a:buClr>
                        <a:buSzPts val="1100"/>
                        <a:buFont typeface="Arial"/>
                        <a:buNone/>
                      </a:pPr>
                      <a:r>
                        <a:rPr lang="en">
                          <a:solidFill>
                            <a:schemeClr val="dk1"/>
                          </a:solidFill>
                        </a:rPr>
                        <a:t>There was at least one man in the van</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ctr" rtl="0">
                        <a:spcBef>
                          <a:spcPts val="0"/>
                        </a:spcBef>
                        <a:spcAft>
                          <a:spcPts val="0"/>
                        </a:spcAft>
                        <a:buClr>
                          <a:schemeClr val="dk1"/>
                        </a:buClr>
                        <a:buSzPts val="1100"/>
                        <a:buFont typeface="Arial"/>
                        <a:buNone/>
                      </a:pPr>
                      <a:r>
                        <a:rPr lang="en">
                          <a:solidFill>
                            <a:schemeClr val="dk1"/>
                          </a:solidFill>
                        </a:rPr>
                        <a:t>✓</a:t>
                      </a:r>
                      <a:endParaRPr/>
                    </a:p>
                  </a:txBody>
                  <a:tcPr marL="91425" marR="91425" marT="91425" marB="91425"/>
                </a:tc>
              </a:tr>
              <a:tr h="325350">
                <a:tc>
                  <a:txBody>
                    <a:bodyPr/>
                    <a:lstStyle/>
                    <a:p>
                      <a:pPr marL="0" lvl="0" indent="0" algn="l" rtl="0">
                        <a:spcBef>
                          <a:spcPts val="0"/>
                        </a:spcBef>
                        <a:spcAft>
                          <a:spcPts val="0"/>
                        </a:spcAft>
                        <a:buNone/>
                      </a:pPr>
                      <a:r>
                        <a:rPr lang="en">
                          <a:solidFill>
                            <a:schemeClr val="dk1"/>
                          </a:solidFill>
                        </a:rPr>
                        <a:t>Not every man mentioned in the passage would shout ’nice legs’</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ctr" rtl="0">
                        <a:spcBef>
                          <a:spcPts val="0"/>
                        </a:spcBef>
                        <a:spcAft>
                          <a:spcPts val="0"/>
                        </a:spcAft>
                        <a:buClr>
                          <a:schemeClr val="dk1"/>
                        </a:buClr>
                        <a:buSzPts val="1100"/>
                        <a:buFont typeface="Arial"/>
                        <a:buNone/>
                      </a:pPr>
                      <a:r>
                        <a:rPr lang="en">
                          <a:solidFill>
                            <a:schemeClr val="dk1"/>
                          </a:solidFill>
                        </a:rPr>
                        <a:t>✓</a:t>
                      </a:r>
                      <a:endParaRPr/>
                    </a:p>
                  </a:txBody>
                  <a:tcPr marL="91425" marR="91425" marT="91425" marB="91425"/>
                </a:tc>
              </a:tr>
              <a:tr h="325350">
                <a:tc>
                  <a:txBody>
                    <a:bodyPr/>
                    <a:lstStyle/>
                    <a:p>
                      <a:pPr marL="0" lvl="0" indent="0" algn="l" rtl="0">
                        <a:spcBef>
                          <a:spcPts val="0"/>
                        </a:spcBef>
                        <a:spcAft>
                          <a:spcPts val="0"/>
                        </a:spcAft>
                        <a:buClr>
                          <a:schemeClr val="dk1"/>
                        </a:buClr>
                        <a:buSzPts val="1100"/>
                        <a:buFont typeface="Arial"/>
                        <a:buNone/>
                      </a:pPr>
                      <a:r>
                        <a:rPr lang="en">
                          <a:solidFill>
                            <a:schemeClr val="dk1"/>
                          </a:solidFill>
                        </a:rPr>
                        <a:t>The doctor and his wife are no longer married</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ctr" rtl="0">
                        <a:spcBef>
                          <a:spcPts val="0"/>
                        </a:spcBef>
                        <a:spcAft>
                          <a:spcPts val="0"/>
                        </a:spcAft>
                        <a:buClr>
                          <a:schemeClr val="dk1"/>
                        </a:buClr>
                        <a:buSzPts val="1100"/>
                        <a:buFont typeface="Arial"/>
                        <a:buNone/>
                      </a:pPr>
                      <a:r>
                        <a:rPr lang="en">
                          <a:solidFill>
                            <a:schemeClr val="dk1"/>
                          </a:solidFill>
                        </a:rPr>
                        <a:t>✓</a:t>
                      </a:r>
                      <a:endParaRPr/>
                    </a:p>
                  </a:txBody>
                  <a:tcPr marL="91425" marR="91425" marT="91425" marB="91425"/>
                </a:tc>
              </a:tr>
              <a:tr h="325350">
                <a:tc>
                  <a:txBody>
                    <a:bodyPr/>
                    <a:lstStyle/>
                    <a:p>
                      <a:pPr marL="0" lvl="0" indent="0" algn="l" rtl="0">
                        <a:spcBef>
                          <a:spcPts val="0"/>
                        </a:spcBef>
                        <a:spcAft>
                          <a:spcPts val="0"/>
                        </a:spcAft>
                        <a:buClr>
                          <a:schemeClr val="dk1"/>
                        </a:buClr>
                        <a:buSzPts val="1100"/>
                        <a:buFont typeface="Arial"/>
                        <a:buNone/>
                      </a:pPr>
                      <a:r>
                        <a:rPr lang="en">
                          <a:solidFill>
                            <a:schemeClr val="dk1"/>
                          </a:solidFill>
                        </a:rPr>
                        <a:t>The doctor has a new girlfriend</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ctr" rtl="0">
                        <a:spcBef>
                          <a:spcPts val="0"/>
                        </a:spcBef>
                        <a:spcAft>
                          <a:spcPts val="0"/>
                        </a:spcAft>
                        <a:buClr>
                          <a:schemeClr val="dk1"/>
                        </a:buClr>
                        <a:buSzPts val="1100"/>
                        <a:buFont typeface="Arial"/>
                        <a:buNone/>
                      </a:pPr>
                      <a:r>
                        <a:rPr lang="en">
                          <a:solidFill>
                            <a:schemeClr val="dk1"/>
                          </a:solidFill>
                        </a:rPr>
                        <a:t>✓</a:t>
                      </a:r>
                      <a:endParaRPr/>
                    </a:p>
                  </a:txBody>
                  <a:tcPr marL="91425" marR="91425" marT="91425" marB="91425"/>
                </a:tc>
              </a:tr>
              <a:tr h="325350">
                <a:tc>
                  <a:txBody>
                    <a:bodyPr/>
                    <a:lstStyle/>
                    <a:p>
                      <a:pPr marL="0" lvl="0" indent="0" algn="l" rtl="0">
                        <a:spcBef>
                          <a:spcPts val="0"/>
                        </a:spcBef>
                        <a:spcAft>
                          <a:spcPts val="0"/>
                        </a:spcAft>
                        <a:buNone/>
                      </a:pPr>
                      <a:r>
                        <a:rPr lang="en">
                          <a:solidFill>
                            <a:schemeClr val="dk1"/>
                          </a:solidFill>
                        </a:rPr>
                        <a:t>The doctor’s son is in the army</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ctr" rtl="0">
                        <a:spcBef>
                          <a:spcPts val="0"/>
                        </a:spcBef>
                        <a:spcAft>
                          <a:spcPts val="0"/>
                        </a:spcAft>
                        <a:buClr>
                          <a:schemeClr val="dk1"/>
                        </a:buClr>
                        <a:buSzPts val="1100"/>
                        <a:buFont typeface="Arial"/>
                        <a:buNone/>
                      </a:pPr>
                      <a:r>
                        <a:rPr lang="en">
                          <a:solidFill>
                            <a:schemeClr val="dk1"/>
                          </a:solidFill>
                        </a:rPr>
                        <a:t>✓</a:t>
                      </a:r>
                      <a:endParaRPr/>
                    </a:p>
                  </a:txBody>
                  <a:tcPr marL="91425" marR="91425" marT="91425" marB="91425"/>
                </a:tc>
              </a:tr>
              <a:tr h="325350">
                <a:tc>
                  <a:txBody>
                    <a:bodyPr/>
                    <a:lstStyle/>
                    <a:p>
                      <a:pPr marL="0" lvl="0" indent="0" algn="l" rtl="0">
                        <a:spcBef>
                          <a:spcPts val="0"/>
                        </a:spcBef>
                        <a:spcAft>
                          <a:spcPts val="0"/>
                        </a:spcAft>
                        <a:buClr>
                          <a:schemeClr val="dk1"/>
                        </a:buClr>
                        <a:buSzPts val="1100"/>
                        <a:buFont typeface="Arial"/>
                        <a:buNone/>
                      </a:pPr>
                      <a:r>
                        <a:rPr lang="en">
                          <a:solidFill>
                            <a:schemeClr val="dk1"/>
                          </a:solidFill>
                        </a:rPr>
                        <a:t>The doctor’s youngest child is training to be a beauty therapist</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ctr" rtl="0">
                        <a:spcBef>
                          <a:spcPts val="0"/>
                        </a:spcBef>
                        <a:spcAft>
                          <a:spcPts val="0"/>
                        </a:spcAft>
                        <a:buClr>
                          <a:schemeClr val="dk1"/>
                        </a:buClr>
                        <a:buSzPts val="1100"/>
                        <a:buFont typeface="Arial"/>
                        <a:buNone/>
                      </a:pPr>
                      <a:r>
                        <a:rPr lang="en">
                          <a:solidFill>
                            <a:schemeClr val="dk1"/>
                          </a:solidFill>
                        </a:rPr>
                        <a:t>✓</a:t>
                      </a:r>
                      <a:endParaRPr/>
                    </a:p>
                  </a:txBody>
                  <a:tcPr marL="91425" marR="91425" marT="91425" marB="91425"/>
                </a:tc>
              </a:tr>
              <a:tr h="325350">
                <a:tc>
                  <a:txBody>
                    <a:bodyPr/>
                    <a:lstStyle/>
                    <a:p>
                      <a:pPr marL="0" lvl="0" indent="0" algn="l" rtl="0">
                        <a:spcBef>
                          <a:spcPts val="0"/>
                        </a:spcBef>
                        <a:spcAft>
                          <a:spcPts val="0"/>
                        </a:spcAft>
                        <a:buClr>
                          <a:schemeClr val="dk1"/>
                        </a:buClr>
                        <a:buSzPts val="1100"/>
                        <a:buFont typeface="Arial"/>
                        <a:buNone/>
                      </a:pPr>
                      <a:r>
                        <a:rPr lang="en">
                          <a:solidFill>
                            <a:schemeClr val="dk1"/>
                          </a:solidFill>
                        </a:rPr>
                        <a:t>At some point in the text a man spoke to a woman</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ctr" rtl="0">
                        <a:spcBef>
                          <a:spcPts val="0"/>
                        </a:spcBef>
                        <a:spcAft>
                          <a:spcPts val="0"/>
                        </a:spcAft>
                        <a:buClr>
                          <a:schemeClr val="dk1"/>
                        </a:buClr>
                        <a:buSzPts val="1100"/>
                        <a:buFont typeface="Arial"/>
                        <a:buNone/>
                      </a:pPr>
                      <a:r>
                        <a:rPr lang="en">
                          <a:solidFill>
                            <a:schemeClr val="dk1"/>
                          </a:solidFill>
                        </a:rPr>
                        <a:t>✓</a:t>
                      </a:r>
                      <a:endParaRPr/>
                    </a:p>
                  </a:txBody>
                  <a:tcPr marL="91425" marR="91425" marT="91425" marB="91425"/>
                </a:tc>
              </a:tr>
              <a:tr h="325350">
                <a:tc>
                  <a:txBody>
                    <a:bodyPr/>
                    <a:lstStyle/>
                    <a:p>
                      <a:pPr marL="0" lvl="0" indent="0" algn="l" rtl="0">
                        <a:spcBef>
                          <a:spcPts val="0"/>
                        </a:spcBef>
                        <a:spcAft>
                          <a:spcPts val="0"/>
                        </a:spcAft>
                        <a:buNone/>
                      </a:pPr>
                      <a:r>
                        <a:rPr lang="en">
                          <a:solidFill>
                            <a:schemeClr val="dk1"/>
                          </a:solidFill>
                        </a:rPr>
                        <a:t>A woman was shouted at</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ctr" rtl="0">
                        <a:spcBef>
                          <a:spcPts val="0"/>
                        </a:spcBef>
                        <a:spcAft>
                          <a:spcPts val="0"/>
                        </a:spcAft>
                        <a:buClr>
                          <a:schemeClr val="dk1"/>
                        </a:buClr>
                        <a:buSzPts val="1100"/>
                        <a:buFont typeface="Arial"/>
                        <a:buNone/>
                      </a:pPr>
                      <a:r>
                        <a:rPr lang="en">
                          <a:solidFill>
                            <a:schemeClr val="dk1"/>
                          </a:solidFill>
                        </a:rPr>
                        <a:t>✓</a:t>
                      </a:r>
                      <a:endParaRPr/>
                    </a:p>
                  </a:txBody>
                  <a:tcPr marL="91425" marR="91425" marT="91425" marB="91425"/>
                </a:tc>
              </a:tr>
            </a:tbl>
          </a:graphicData>
        </a:graphic>
      </p:graphicFrame>
      <p:pic>
        <p:nvPicPr>
          <p:cNvPr id="118" name="Google Shape;118;p21"/>
          <p:cNvPicPr preferRelativeResize="0"/>
          <p:nvPr/>
        </p:nvPicPr>
        <p:blipFill>
          <a:blip r:embed="rId3">
            <a:alphaModFix/>
          </a:blip>
          <a:stretch>
            <a:fillRect/>
          </a:stretch>
        </p:blipFill>
        <p:spPr>
          <a:xfrm>
            <a:off x="258100" y="4568875"/>
            <a:ext cx="1471677" cy="316575"/>
          </a:xfrm>
          <a:prstGeom prst="rect">
            <a:avLst/>
          </a:prstGeom>
          <a:noFill/>
          <a:ln>
            <a:noFill/>
          </a:ln>
        </p:spPr>
      </p:pic>
      <p:pic>
        <p:nvPicPr>
          <p:cNvPr id="119" name="Google Shape;119;p21"/>
          <p:cNvPicPr preferRelativeResize="0"/>
          <p:nvPr/>
        </p:nvPicPr>
        <p:blipFill>
          <a:blip r:embed="rId4">
            <a:alphaModFix/>
          </a:blip>
          <a:stretch>
            <a:fillRect/>
          </a:stretch>
        </p:blipFill>
        <p:spPr>
          <a:xfrm>
            <a:off x="7977750" y="3950575"/>
            <a:ext cx="934874" cy="93487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2"/>
          <p:cNvSpPr txBox="1">
            <a:spLocks noGrp="1"/>
          </p:cNvSpPr>
          <p:nvPr>
            <p:ph type="title"/>
          </p:nvPr>
        </p:nvSpPr>
        <p:spPr>
          <a:xfrm>
            <a:off x="311700" y="23507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Story - prepare for a quiz</a:t>
            </a:r>
            <a:endParaRPr/>
          </a:p>
        </p:txBody>
      </p:sp>
      <p:sp>
        <p:nvSpPr>
          <p:cNvPr id="125" name="Google Shape;125;p22"/>
          <p:cNvSpPr txBox="1">
            <a:spLocks noGrp="1"/>
          </p:cNvSpPr>
          <p:nvPr>
            <p:ph type="body" idx="1"/>
          </p:nvPr>
        </p:nvSpPr>
        <p:spPr>
          <a:xfrm>
            <a:off x="311700" y="932025"/>
            <a:ext cx="86115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 builder, leaning out of the van, shouts “nice legs” to a nurse passing by. </a:t>
            </a:r>
            <a:endParaRPr/>
          </a:p>
          <a:p>
            <a:pPr marL="0" lvl="0" indent="0" algn="l" rtl="0">
              <a:spcBef>
                <a:spcPts val="1600"/>
              </a:spcBef>
              <a:spcAft>
                <a:spcPts val="0"/>
              </a:spcAft>
              <a:buNone/>
            </a:pPr>
            <a:r>
              <a:rPr lang="en"/>
              <a:t>The same nurse arrives at work and casually mentions this to a senior doctor. </a:t>
            </a:r>
            <a:endParaRPr/>
          </a:p>
          <a:p>
            <a:pPr marL="0" lvl="0" indent="0" algn="l" rtl="0">
              <a:spcBef>
                <a:spcPts val="1600"/>
              </a:spcBef>
              <a:spcAft>
                <a:spcPts val="0"/>
              </a:spcAft>
              <a:buNone/>
            </a:pPr>
            <a:r>
              <a:rPr lang="en"/>
              <a:t>The doctor said, “I’d never say that”. The doctor has two grown up children who </a:t>
            </a:r>
            <a:endParaRPr/>
          </a:p>
          <a:p>
            <a:pPr marL="0" lvl="0" indent="0" algn="l" rtl="0">
              <a:spcBef>
                <a:spcPts val="1600"/>
              </a:spcBef>
              <a:spcAft>
                <a:spcPts val="0"/>
              </a:spcAft>
              <a:buNone/>
            </a:pPr>
            <a:r>
              <a:rPr lang="en"/>
              <a:t>are 22 and 30. They get on very well. One is a Sergeant in the Army; the other is </a:t>
            </a:r>
            <a:endParaRPr/>
          </a:p>
          <a:p>
            <a:pPr marL="0" lvl="0" indent="0" algn="l" rtl="0">
              <a:spcBef>
                <a:spcPts val="1600"/>
              </a:spcBef>
              <a:spcAft>
                <a:spcPts val="0"/>
              </a:spcAft>
              <a:buNone/>
            </a:pPr>
            <a:r>
              <a:rPr lang="en"/>
              <a:t>training to be a beauty therapist. The doctor divorced last year and is currently</a:t>
            </a:r>
            <a:endParaRPr/>
          </a:p>
          <a:p>
            <a:pPr marL="0" lvl="0" indent="0" algn="l" rtl="0">
              <a:spcBef>
                <a:spcPts val="1600"/>
              </a:spcBef>
              <a:spcAft>
                <a:spcPts val="0"/>
              </a:spcAft>
              <a:buClr>
                <a:schemeClr val="dk1"/>
              </a:buClr>
              <a:buSzPts val="1100"/>
              <a:buFont typeface="Arial"/>
              <a:buNone/>
            </a:pPr>
            <a:r>
              <a:rPr lang="en"/>
              <a:t>dating someone else.</a:t>
            </a:r>
            <a:endParaRPr/>
          </a:p>
          <a:p>
            <a:pPr marL="0" lvl="0" indent="0" algn="l" rtl="0">
              <a:spcBef>
                <a:spcPts val="1600"/>
              </a:spcBef>
              <a:spcAft>
                <a:spcPts val="1600"/>
              </a:spcAft>
              <a:buNone/>
            </a:pPr>
            <a:endParaRPr/>
          </a:p>
        </p:txBody>
      </p:sp>
      <p:pic>
        <p:nvPicPr>
          <p:cNvPr id="126" name="Google Shape;126;p22"/>
          <p:cNvPicPr preferRelativeResize="0"/>
          <p:nvPr/>
        </p:nvPicPr>
        <p:blipFill>
          <a:blip r:embed="rId3">
            <a:alphaModFix/>
          </a:blip>
          <a:stretch>
            <a:fillRect/>
          </a:stretch>
        </p:blipFill>
        <p:spPr>
          <a:xfrm>
            <a:off x="258100" y="4568875"/>
            <a:ext cx="1471677" cy="316575"/>
          </a:xfrm>
          <a:prstGeom prst="rect">
            <a:avLst/>
          </a:prstGeom>
          <a:noFill/>
          <a:ln>
            <a:noFill/>
          </a:ln>
        </p:spPr>
      </p:pic>
      <p:pic>
        <p:nvPicPr>
          <p:cNvPr id="127" name="Google Shape;127;p22"/>
          <p:cNvPicPr preferRelativeResize="0"/>
          <p:nvPr/>
        </p:nvPicPr>
        <p:blipFill>
          <a:blip r:embed="rId4">
            <a:alphaModFix/>
          </a:blip>
          <a:stretch>
            <a:fillRect/>
          </a:stretch>
        </p:blipFill>
        <p:spPr>
          <a:xfrm>
            <a:off x="7988250" y="3950575"/>
            <a:ext cx="934874" cy="93487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Looking at examples of change</a:t>
            </a:r>
            <a:endParaRPr/>
          </a:p>
        </p:txBody>
      </p:sp>
      <p:sp>
        <p:nvSpPr>
          <p:cNvPr id="133" name="Google Shape;133;p23"/>
          <p:cNvSpPr txBox="1">
            <a:spLocks noGrp="1"/>
          </p:cNvSpPr>
          <p:nvPr>
            <p:ph type="body" idx="1"/>
          </p:nvPr>
        </p:nvSpPr>
        <p:spPr>
          <a:xfrm>
            <a:off x="311700" y="1223725"/>
            <a:ext cx="8520600" cy="33453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 sz="2400"/>
              <a:t>Looking at language</a:t>
            </a:r>
            <a:br>
              <a:rPr lang="en" sz="2400"/>
            </a:br>
            <a:endParaRPr sz="2400"/>
          </a:p>
          <a:p>
            <a:pPr marL="457200" lvl="0" indent="-381000" algn="l" rtl="0">
              <a:spcBef>
                <a:spcPts val="0"/>
              </a:spcBef>
              <a:spcAft>
                <a:spcPts val="0"/>
              </a:spcAft>
              <a:buSzPts val="2400"/>
              <a:buChar char="●"/>
            </a:pPr>
            <a:r>
              <a:rPr lang="en" sz="2400"/>
              <a:t>Challenging stereotypes at play</a:t>
            </a:r>
            <a:endParaRPr sz="2400"/>
          </a:p>
        </p:txBody>
      </p:sp>
      <p:pic>
        <p:nvPicPr>
          <p:cNvPr id="134" name="Google Shape;134;p23"/>
          <p:cNvPicPr preferRelativeResize="0"/>
          <p:nvPr/>
        </p:nvPicPr>
        <p:blipFill>
          <a:blip r:embed="rId3">
            <a:alphaModFix/>
          </a:blip>
          <a:stretch>
            <a:fillRect/>
          </a:stretch>
        </p:blipFill>
        <p:spPr>
          <a:xfrm>
            <a:off x="258100" y="4568875"/>
            <a:ext cx="1471677" cy="316575"/>
          </a:xfrm>
          <a:prstGeom prst="rect">
            <a:avLst/>
          </a:prstGeom>
          <a:noFill/>
          <a:ln>
            <a:noFill/>
          </a:ln>
        </p:spPr>
      </p:pic>
      <p:pic>
        <p:nvPicPr>
          <p:cNvPr id="135" name="Google Shape;135;p23"/>
          <p:cNvPicPr preferRelativeResize="0"/>
          <p:nvPr/>
        </p:nvPicPr>
        <p:blipFill>
          <a:blip r:embed="rId4">
            <a:alphaModFix/>
          </a:blip>
          <a:stretch>
            <a:fillRect/>
          </a:stretch>
        </p:blipFill>
        <p:spPr>
          <a:xfrm>
            <a:off x="7977750" y="3950575"/>
            <a:ext cx="934874" cy="93487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4"/>
          <p:cNvSpPr txBox="1">
            <a:spLocks noGrp="1"/>
          </p:cNvSpPr>
          <p:nvPr>
            <p:ph type="title"/>
          </p:nvPr>
        </p:nvSpPr>
        <p:spPr>
          <a:xfrm>
            <a:off x="311700" y="30827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are the messages that children may pick up from statements like these? </a:t>
            </a:r>
            <a:r>
              <a:rPr lang="en" sz="1800">
                <a:solidFill>
                  <a:srgbClr val="FF0000"/>
                </a:solidFill>
              </a:rPr>
              <a:t>(from Stonewall report)</a:t>
            </a:r>
            <a:endParaRPr sz="1800">
              <a:solidFill>
                <a:srgbClr val="FF0000"/>
              </a:solidFill>
            </a:endParaRPr>
          </a:p>
          <a:p>
            <a:pPr marL="0" lvl="0" indent="0" algn="l" rtl="0">
              <a:spcBef>
                <a:spcPts val="0"/>
              </a:spcBef>
              <a:spcAft>
                <a:spcPts val="0"/>
              </a:spcAft>
              <a:buNone/>
            </a:pPr>
            <a:endParaRPr/>
          </a:p>
        </p:txBody>
      </p:sp>
      <p:sp>
        <p:nvSpPr>
          <p:cNvPr id="141" name="Google Shape;141;p24"/>
          <p:cNvSpPr txBox="1">
            <a:spLocks noGrp="1"/>
          </p:cNvSpPr>
          <p:nvPr>
            <p:ph type="body" idx="1"/>
          </p:nvPr>
        </p:nvSpPr>
        <p:spPr>
          <a:xfrm>
            <a:off x="311700" y="1472575"/>
            <a:ext cx="8520600" cy="3096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“That’s not a very ladylike thing to do”</a:t>
            </a:r>
            <a:endParaRPr/>
          </a:p>
          <a:p>
            <a:pPr marL="0" lvl="0" indent="0" algn="l" rtl="0">
              <a:spcBef>
                <a:spcPts val="1600"/>
              </a:spcBef>
              <a:spcAft>
                <a:spcPts val="0"/>
              </a:spcAft>
              <a:buNone/>
            </a:pPr>
            <a:r>
              <a:rPr lang="en"/>
              <a:t>“I need a strong boy to help me!”</a:t>
            </a:r>
            <a:endParaRPr/>
          </a:p>
          <a:p>
            <a:pPr marL="0" lvl="0" indent="0" algn="l" rtl="0">
              <a:spcBef>
                <a:spcPts val="1600"/>
              </a:spcBef>
              <a:spcAft>
                <a:spcPts val="0"/>
              </a:spcAft>
              <a:buNone/>
            </a:pPr>
            <a:r>
              <a:rPr lang="en"/>
              <a:t>“She’s a proper girly girl”</a:t>
            </a:r>
            <a:endParaRPr/>
          </a:p>
          <a:p>
            <a:pPr marL="0" lvl="0" indent="0" algn="l" rtl="0">
              <a:spcBef>
                <a:spcPts val="1600"/>
              </a:spcBef>
              <a:spcAft>
                <a:spcPts val="0"/>
              </a:spcAft>
              <a:buNone/>
            </a:pPr>
            <a:r>
              <a:rPr lang="en"/>
              <a:t>“Boys will be boys!”</a:t>
            </a:r>
            <a:endParaRPr/>
          </a:p>
          <a:p>
            <a:pPr marL="0" lvl="0" indent="0" algn="l" rtl="0">
              <a:spcBef>
                <a:spcPts val="1600"/>
              </a:spcBef>
              <a:spcAft>
                <a:spcPts val="0"/>
              </a:spcAft>
              <a:buNone/>
            </a:pPr>
            <a:r>
              <a:rPr lang="en"/>
              <a:t>“He’s a real boy, needs to play outside a lot to let off steam”</a:t>
            </a:r>
            <a:endParaRPr/>
          </a:p>
          <a:p>
            <a:pPr marL="0" lvl="0" indent="0" algn="l" rtl="0">
              <a:spcBef>
                <a:spcPts val="1600"/>
              </a:spcBef>
              <a:spcAft>
                <a:spcPts val="0"/>
              </a:spcAft>
              <a:buNone/>
            </a:pPr>
            <a:r>
              <a:rPr lang="en"/>
              <a:t>“Man up! Come on, big boys don’t cry” </a:t>
            </a:r>
            <a:endParaRPr/>
          </a:p>
          <a:p>
            <a:pPr marL="0" lvl="0" indent="0" algn="l" rtl="0">
              <a:spcBef>
                <a:spcPts val="1600"/>
              </a:spcBef>
              <a:spcAft>
                <a:spcPts val="1600"/>
              </a:spcAft>
              <a:buNone/>
            </a:pPr>
            <a:r>
              <a:rPr lang="en"/>
              <a:t>																</a:t>
            </a:r>
            <a:endParaRPr>
              <a:solidFill>
                <a:srgbClr val="FF0000"/>
              </a:solidFill>
            </a:endParaRPr>
          </a:p>
        </p:txBody>
      </p:sp>
      <p:pic>
        <p:nvPicPr>
          <p:cNvPr id="142" name="Google Shape;142;p24"/>
          <p:cNvPicPr preferRelativeResize="0"/>
          <p:nvPr/>
        </p:nvPicPr>
        <p:blipFill>
          <a:blip r:embed="rId3">
            <a:alphaModFix/>
          </a:blip>
          <a:stretch>
            <a:fillRect/>
          </a:stretch>
        </p:blipFill>
        <p:spPr>
          <a:xfrm>
            <a:off x="258100" y="4568875"/>
            <a:ext cx="1471677" cy="316575"/>
          </a:xfrm>
          <a:prstGeom prst="rect">
            <a:avLst/>
          </a:prstGeom>
          <a:noFill/>
          <a:ln>
            <a:noFill/>
          </a:ln>
        </p:spPr>
      </p:pic>
      <p:pic>
        <p:nvPicPr>
          <p:cNvPr id="143" name="Google Shape;143;p24"/>
          <p:cNvPicPr preferRelativeResize="0"/>
          <p:nvPr/>
        </p:nvPicPr>
        <p:blipFill>
          <a:blip r:embed="rId4">
            <a:alphaModFix/>
          </a:blip>
          <a:stretch>
            <a:fillRect/>
          </a:stretch>
        </p:blipFill>
        <p:spPr>
          <a:xfrm>
            <a:off x="7977750" y="3950575"/>
            <a:ext cx="934874" cy="93487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Self-selection case study</a:t>
            </a:r>
            <a:endParaRPr/>
          </a:p>
        </p:txBody>
      </p:sp>
      <p:sp>
        <p:nvSpPr>
          <p:cNvPr id="149" name="Google Shape;149;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100">
              <a:solidFill>
                <a:schemeClr val="dk1"/>
              </a:solidFill>
            </a:endParaRPr>
          </a:p>
          <a:p>
            <a:pPr marL="0" lvl="0" indent="0" algn="l" rtl="0">
              <a:spcBef>
                <a:spcPts val="1000"/>
              </a:spcBef>
              <a:spcAft>
                <a:spcPts val="1600"/>
              </a:spcAft>
              <a:buNone/>
            </a:pPr>
            <a:endParaRPr/>
          </a:p>
        </p:txBody>
      </p:sp>
      <p:pic>
        <p:nvPicPr>
          <p:cNvPr id="150" name="Google Shape;150;p25"/>
          <p:cNvPicPr preferRelativeResize="0"/>
          <p:nvPr/>
        </p:nvPicPr>
        <p:blipFill>
          <a:blip r:embed="rId3">
            <a:alphaModFix/>
          </a:blip>
          <a:stretch>
            <a:fillRect/>
          </a:stretch>
        </p:blipFill>
        <p:spPr>
          <a:xfrm>
            <a:off x="258100" y="4568875"/>
            <a:ext cx="1471677" cy="316575"/>
          </a:xfrm>
          <a:prstGeom prst="rect">
            <a:avLst/>
          </a:prstGeom>
          <a:noFill/>
          <a:ln>
            <a:noFill/>
          </a:ln>
        </p:spPr>
      </p:pic>
      <p:pic>
        <p:nvPicPr>
          <p:cNvPr id="151" name="Google Shape;151;p25"/>
          <p:cNvPicPr preferRelativeResize="0"/>
          <p:nvPr/>
        </p:nvPicPr>
        <p:blipFill>
          <a:blip r:embed="rId4">
            <a:alphaModFix/>
          </a:blip>
          <a:stretch>
            <a:fillRect/>
          </a:stretch>
        </p:blipFill>
        <p:spPr>
          <a:xfrm>
            <a:off x="7977750" y="3950575"/>
            <a:ext cx="934874" cy="934874"/>
          </a:xfrm>
          <a:prstGeom prst="rect">
            <a:avLst/>
          </a:prstGeom>
          <a:noFill/>
          <a:ln>
            <a:noFill/>
          </a:ln>
        </p:spPr>
      </p:pic>
      <p:pic>
        <p:nvPicPr>
          <p:cNvPr id="152" name="Google Shape;152;p25"/>
          <p:cNvPicPr preferRelativeResize="0"/>
          <p:nvPr/>
        </p:nvPicPr>
        <p:blipFill>
          <a:blip r:embed="rId5">
            <a:alphaModFix/>
          </a:blip>
          <a:stretch>
            <a:fillRect/>
          </a:stretch>
        </p:blipFill>
        <p:spPr>
          <a:xfrm>
            <a:off x="1144475" y="1104872"/>
            <a:ext cx="6350875" cy="1162300"/>
          </a:xfrm>
          <a:prstGeom prst="rect">
            <a:avLst/>
          </a:prstGeom>
          <a:noFill/>
          <a:ln>
            <a:noFill/>
          </a:ln>
        </p:spPr>
      </p:pic>
      <p:pic>
        <p:nvPicPr>
          <p:cNvPr id="153" name="Google Shape;153;p25"/>
          <p:cNvPicPr preferRelativeResize="0"/>
          <p:nvPr/>
        </p:nvPicPr>
        <p:blipFill>
          <a:blip r:embed="rId6">
            <a:alphaModFix/>
          </a:blip>
          <a:stretch>
            <a:fillRect/>
          </a:stretch>
        </p:blipFill>
        <p:spPr>
          <a:xfrm>
            <a:off x="2608320" y="2447470"/>
            <a:ext cx="3617894" cy="23003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Discussion and challenge</a:t>
            </a:r>
            <a:endParaRPr/>
          </a:p>
        </p:txBody>
      </p:sp>
      <p:sp>
        <p:nvSpPr>
          <p:cNvPr id="159" name="Google Shape;159;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i="1"/>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ctr" rtl="0">
              <a:spcBef>
                <a:spcPts val="1600"/>
              </a:spcBef>
              <a:spcAft>
                <a:spcPts val="1600"/>
              </a:spcAft>
              <a:buClr>
                <a:schemeClr val="dk1"/>
              </a:buClr>
              <a:buSzPts val="1100"/>
              <a:buFont typeface="Arial"/>
              <a:buNone/>
            </a:pPr>
            <a:r>
              <a:rPr lang="en"/>
              <a:t>Why do you think that?  Who says so?  Who gets to decide that?</a:t>
            </a:r>
            <a:endParaRPr i="1"/>
          </a:p>
        </p:txBody>
      </p:sp>
      <p:pic>
        <p:nvPicPr>
          <p:cNvPr id="160" name="Google Shape;160;p26"/>
          <p:cNvPicPr preferRelativeResize="0"/>
          <p:nvPr/>
        </p:nvPicPr>
        <p:blipFill>
          <a:blip r:embed="rId3">
            <a:alphaModFix/>
          </a:blip>
          <a:stretch>
            <a:fillRect/>
          </a:stretch>
        </p:blipFill>
        <p:spPr>
          <a:xfrm>
            <a:off x="258100" y="4568875"/>
            <a:ext cx="1471677" cy="316575"/>
          </a:xfrm>
          <a:prstGeom prst="rect">
            <a:avLst/>
          </a:prstGeom>
          <a:noFill/>
          <a:ln>
            <a:noFill/>
          </a:ln>
        </p:spPr>
      </p:pic>
      <p:pic>
        <p:nvPicPr>
          <p:cNvPr id="161" name="Google Shape;161;p26"/>
          <p:cNvPicPr preferRelativeResize="0"/>
          <p:nvPr/>
        </p:nvPicPr>
        <p:blipFill>
          <a:blip r:embed="rId4">
            <a:alphaModFix/>
          </a:blip>
          <a:stretch>
            <a:fillRect/>
          </a:stretch>
        </p:blipFill>
        <p:spPr>
          <a:xfrm>
            <a:off x="7977750" y="3950575"/>
            <a:ext cx="934874" cy="934874"/>
          </a:xfrm>
          <a:prstGeom prst="rect">
            <a:avLst/>
          </a:prstGeom>
          <a:noFill/>
          <a:ln>
            <a:noFill/>
          </a:ln>
        </p:spPr>
      </p:pic>
      <p:sp>
        <p:nvSpPr>
          <p:cNvPr id="162" name="Google Shape;162;p26"/>
          <p:cNvSpPr/>
          <p:nvPr/>
        </p:nvSpPr>
        <p:spPr>
          <a:xfrm>
            <a:off x="5166925" y="1608600"/>
            <a:ext cx="1652400" cy="991500"/>
          </a:xfrm>
          <a:prstGeom prst="wedgeRectCallout">
            <a:avLst>
              <a:gd name="adj1" fmla="val -20833"/>
              <a:gd name="adj2" fmla="val 62500"/>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FF9900">
                <a:alpha val="75000"/>
              </a:srgbClr>
            </a:outerShdw>
          </a:effectLst>
        </p:spPr>
        <p:txBody>
          <a:bodyPr spcFirstLastPara="1" wrap="square" lIns="91425" tIns="91425" rIns="91425" bIns="91425" anchor="ctr" anchorCtr="0">
            <a:noAutofit/>
          </a:bodyPr>
          <a:lstStyle/>
          <a:p>
            <a:pPr marL="0" lvl="0" indent="0" algn="l" rtl="0">
              <a:lnSpc>
                <a:spcPct val="115000"/>
              </a:lnSpc>
              <a:spcBef>
                <a:spcPts val="0"/>
              </a:spcBef>
              <a:spcAft>
                <a:spcPts val="1600"/>
              </a:spcAft>
              <a:buClr>
                <a:schemeClr val="dk1"/>
              </a:buClr>
              <a:buSzPts val="1100"/>
              <a:buFont typeface="Arial"/>
              <a:buNone/>
            </a:pPr>
            <a:r>
              <a:rPr lang="en" sz="1800" i="1">
                <a:solidFill>
                  <a:schemeClr val="dk2"/>
                </a:solidFill>
              </a:rPr>
              <a:t>Pink is a girl’s colour</a:t>
            </a:r>
            <a:endParaRPr/>
          </a:p>
        </p:txBody>
      </p:sp>
      <p:sp>
        <p:nvSpPr>
          <p:cNvPr id="163" name="Google Shape;163;p26"/>
          <p:cNvSpPr/>
          <p:nvPr/>
        </p:nvSpPr>
        <p:spPr>
          <a:xfrm>
            <a:off x="1674575" y="1636950"/>
            <a:ext cx="1729800" cy="934800"/>
          </a:xfrm>
          <a:prstGeom prst="wedgeRectCallout">
            <a:avLst>
              <a:gd name="adj1" fmla="val -20833"/>
              <a:gd name="adj2" fmla="val 62500"/>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FF9900">
                <a:alpha val="75000"/>
              </a:srgbClr>
            </a:outerShdw>
          </a:effectLst>
        </p:spPr>
        <p:txBody>
          <a:bodyPr spcFirstLastPara="1" wrap="square" lIns="91425" tIns="91425" rIns="91425" bIns="91425" anchor="ctr" anchorCtr="0">
            <a:noAutofit/>
          </a:bodyPr>
          <a:lstStyle/>
          <a:p>
            <a:pPr marL="0" lvl="0" indent="0" algn="l" rtl="0">
              <a:lnSpc>
                <a:spcPct val="115000"/>
              </a:lnSpc>
              <a:spcBef>
                <a:spcPts val="0"/>
              </a:spcBef>
              <a:spcAft>
                <a:spcPts val="1600"/>
              </a:spcAft>
              <a:buNone/>
            </a:pPr>
            <a:r>
              <a:rPr lang="en" sz="1800" i="1">
                <a:solidFill>
                  <a:schemeClr val="dk2"/>
                </a:solidFill>
              </a:rPr>
              <a:t>That’s a boys’ game</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9"/>
                                        </p:tgtEl>
                                        <p:attrNameLst>
                                          <p:attrName>style.visibility</p:attrName>
                                        </p:attrNameLst>
                                      </p:cBhvr>
                                      <p:to>
                                        <p:strVal val="visible"/>
                                      </p:to>
                                    </p:set>
                                    <p:animEffect transition="in" filter="fade">
                                      <p:cBhvr>
                                        <p:cTn id="7" dur="1000"/>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9" name="Google Shape;169;p2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70" name="Google Shape;170;p27"/>
          <p:cNvPicPr preferRelativeResize="0"/>
          <p:nvPr/>
        </p:nvPicPr>
        <p:blipFill>
          <a:blip r:embed="rId3">
            <a:alphaModFix/>
          </a:blip>
          <a:stretch>
            <a:fillRect/>
          </a:stretch>
        </p:blipFill>
        <p:spPr>
          <a:xfrm>
            <a:off x="1143000" y="0"/>
            <a:ext cx="6857999" cy="5143500"/>
          </a:xfrm>
          <a:prstGeom prst="rect">
            <a:avLst/>
          </a:prstGeom>
          <a:noFill/>
          <a:ln>
            <a:noFill/>
          </a:ln>
        </p:spPr>
      </p:pic>
      <p:pic>
        <p:nvPicPr>
          <p:cNvPr id="171" name="Google Shape;171;p27"/>
          <p:cNvPicPr preferRelativeResize="0"/>
          <p:nvPr/>
        </p:nvPicPr>
        <p:blipFill>
          <a:blip r:embed="rId4">
            <a:alphaModFix/>
          </a:blip>
          <a:stretch>
            <a:fillRect/>
          </a:stretch>
        </p:blipFill>
        <p:spPr>
          <a:xfrm>
            <a:off x="258100" y="4568875"/>
            <a:ext cx="1471677" cy="316575"/>
          </a:xfrm>
          <a:prstGeom prst="rect">
            <a:avLst/>
          </a:prstGeom>
          <a:noFill/>
          <a:ln>
            <a:noFill/>
          </a:ln>
        </p:spPr>
      </p:pic>
      <p:pic>
        <p:nvPicPr>
          <p:cNvPr id="172" name="Google Shape;172;p27"/>
          <p:cNvPicPr preferRelativeResize="0"/>
          <p:nvPr/>
        </p:nvPicPr>
        <p:blipFill>
          <a:blip r:embed="rId5">
            <a:alphaModFix/>
          </a:blip>
          <a:stretch>
            <a:fillRect/>
          </a:stretch>
        </p:blipFill>
        <p:spPr>
          <a:xfrm>
            <a:off x="7977750" y="3950575"/>
            <a:ext cx="934874" cy="93487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8"/>
          <p:cNvSpPr txBox="1">
            <a:spLocks noGrp="1"/>
          </p:cNvSpPr>
          <p:nvPr>
            <p:ph type="title"/>
          </p:nvPr>
        </p:nvSpPr>
        <p:spPr>
          <a:xfrm>
            <a:off x="314375" y="3016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Gender Action: Goals so far</a:t>
            </a:r>
            <a:endParaRPr/>
          </a:p>
        </p:txBody>
      </p:sp>
      <p:sp>
        <p:nvSpPr>
          <p:cNvPr id="178" name="Google Shape;178;p28"/>
          <p:cNvSpPr txBox="1">
            <a:spLocks noGrp="1"/>
          </p:cNvSpPr>
          <p:nvPr>
            <p:ph type="body" idx="1"/>
          </p:nvPr>
        </p:nvSpPr>
        <p:spPr>
          <a:xfrm>
            <a:off x="47800" y="1017725"/>
            <a:ext cx="9096300" cy="42705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Clr>
                <a:schemeClr val="dk1"/>
              </a:buClr>
              <a:buSzPts val="1400"/>
              <a:buChar char="●"/>
            </a:pPr>
            <a:r>
              <a:rPr lang="en" sz="1400" b="1">
                <a:solidFill>
                  <a:schemeClr val="accent5"/>
                </a:solidFill>
              </a:rPr>
              <a:t>Staff</a:t>
            </a:r>
            <a:r>
              <a:rPr lang="en" sz="1400">
                <a:solidFill>
                  <a:schemeClr val="dk1"/>
                </a:solidFill>
              </a:rPr>
              <a:t> to consider their </a:t>
            </a:r>
            <a:r>
              <a:rPr lang="en" sz="1400" b="1">
                <a:solidFill>
                  <a:schemeClr val="accent5"/>
                </a:solidFill>
              </a:rPr>
              <a:t>own biases</a:t>
            </a:r>
            <a:r>
              <a:rPr lang="en" sz="1400">
                <a:solidFill>
                  <a:schemeClr val="accent5"/>
                </a:solidFill>
              </a:rPr>
              <a:t> </a:t>
            </a:r>
            <a:r>
              <a:rPr lang="en" sz="1400">
                <a:solidFill>
                  <a:schemeClr val="dk1"/>
                </a:solidFill>
              </a:rPr>
              <a:t>and check how they talk to children to see if they need to adapt any of their language to be more gender inclusive and less stereotypical.</a:t>
            </a:r>
            <a:endParaRPr sz="1400">
              <a:solidFill>
                <a:schemeClr val="dk1"/>
              </a:solidFill>
            </a:endParaRPr>
          </a:p>
          <a:p>
            <a:pPr marL="0" lvl="0" indent="0" algn="l" rtl="0">
              <a:spcBef>
                <a:spcPts val="0"/>
              </a:spcBef>
              <a:spcAft>
                <a:spcPts val="0"/>
              </a:spcAft>
              <a:buNone/>
            </a:pPr>
            <a:endParaRPr sz="1400">
              <a:solidFill>
                <a:schemeClr val="accent5"/>
              </a:solidFill>
            </a:endParaRPr>
          </a:p>
          <a:p>
            <a:pPr marL="457200" lvl="0" indent="-317500" algn="l" rtl="0">
              <a:spcBef>
                <a:spcPts val="0"/>
              </a:spcBef>
              <a:spcAft>
                <a:spcPts val="0"/>
              </a:spcAft>
              <a:buClr>
                <a:schemeClr val="dk1"/>
              </a:buClr>
              <a:buSzPts val="1400"/>
              <a:buChar char="●"/>
            </a:pPr>
            <a:r>
              <a:rPr lang="en" sz="1400" b="1">
                <a:solidFill>
                  <a:schemeClr val="accent5"/>
                </a:solidFill>
              </a:rPr>
              <a:t>Auditing provision</a:t>
            </a:r>
            <a:r>
              <a:rPr lang="en" sz="1400">
                <a:solidFill>
                  <a:schemeClr val="dk1"/>
                </a:solidFill>
              </a:rPr>
              <a:t> to ensure unimpeded use of all </a:t>
            </a:r>
            <a:r>
              <a:rPr lang="en" sz="1400" b="1">
                <a:solidFill>
                  <a:schemeClr val="accent5"/>
                </a:solidFill>
              </a:rPr>
              <a:t>play areas</a:t>
            </a:r>
            <a:r>
              <a:rPr lang="en" sz="1400">
                <a:solidFill>
                  <a:schemeClr val="dk1"/>
                </a:solidFill>
              </a:rPr>
              <a:t> by all children.</a:t>
            </a:r>
            <a:endParaRPr sz="1400">
              <a:solidFill>
                <a:schemeClr val="dk1"/>
              </a:solidFill>
            </a:endParaRPr>
          </a:p>
          <a:p>
            <a:pPr marL="457200" lvl="0" indent="0" algn="l" rtl="0">
              <a:spcBef>
                <a:spcPts val="0"/>
              </a:spcBef>
              <a:spcAft>
                <a:spcPts val="0"/>
              </a:spcAft>
              <a:buNone/>
            </a:pP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Open up possible career choices to children through the use of </a:t>
            </a:r>
            <a:r>
              <a:rPr lang="en" sz="1400" b="1">
                <a:solidFill>
                  <a:schemeClr val="accent5"/>
                </a:solidFill>
              </a:rPr>
              <a:t>positive role models</a:t>
            </a:r>
            <a:r>
              <a:rPr lang="en" sz="1400">
                <a:solidFill>
                  <a:schemeClr val="dk1"/>
                </a:solidFill>
              </a:rPr>
              <a:t>, display, available literature and other innovative ways</a:t>
            </a:r>
            <a:endParaRPr sz="1400">
              <a:solidFill>
                <a:schemeClr val="dk1"/>
              </a:solidFill>
            </a:endParaRPr>
          </a:p>
          <a:p>
            <a:pPr marL="457200" lvl="0" indent="0" algn="l" rtl="0">
              <a:spcBef>
                <a:spcPts val="0"/>
              </a:spcBef>
              <a:spcAft>
                <a:spcPts val="0"/>
              </a:spcAft>
              <a:buNone/>
            </a:pPr>
            <a:endParaRPr sz="1400">
              <a:solidFill>
                <a:schemeClr val="dk1"/>
              </a:solidFill>
            </a:endParaRPr>
          </a:p>
          <a:p>
            <a:pPr marL="457200" lvl="0" indent="-317500" algn="l" rtl="0">
              <a:spcBef>
                <a:spcPts val="0"/>
              </a:spcBef>
              <a:spcAft>
                <a:spcPts val="0"/>
              </a:spcAft>
              <a:buClr>
                <a:schemeClr val="dk1"/>
              </a:buClr>
              <a:buSzPts val="1400"/>
              <a:buChar char="●"/>
            </a:pPr>
            <a:r>
              <a:rPr lang="en" sz="1400" b="1">
                <a:solidFill>
                  <a:schemeClr val="accent5"/>
                </a:solidFill>
              </a:rPr>
              <a:t>Engaging with parents</a:t>
            </a:r>
            <a:r>
              <a:rPr lang="en" sz="1400">
                <a:solidFill>
                  <a:schemeClr val="dk1"/>
                </a:solidFill>
              </a:rPr>
              <a:t> about the negative impacts that gender stereotyping has on young children.  </a:t>
            </a:r>
            <a:endParaRPr sz="1400">
              <a:solidFill>
                <a:schemeClr val="dk1"/>
              </a:solidFill>
            </a:endParaRPr>
          </a:p>
          <a:p>
            <a:pPr marL="0" lvl="0" indent="0" algn="l" rtl="0">
              <a:spcBef>
                <a:spcPts val="0"/>
              </a:spcBef>
              <a:spcAft>
                <a:spcPts val="0"/>
              </a:spcAft>
              <a:buNone/>
            </a:pP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Encouraging a </a:t>
            </a:r>
            <a:r>
              <a:rPr lang="en" sz="1400" b="1">
                <a:solidFill>
                  <a:schemeClr val="accent5"/>
                </a:solidFill>
              </a:rPr>
              <a:t>more inclusive curriculum</a:t>
            </a:r>
            <a:r>
              <a:rPr lang="en" sz="1400">
                <a:solidFill>
                  <a:schemeClr val="dk1"/>
                </a:solidFill>
              </a:rPr>
              <a:t> that engages all children irrespective of gender.</a:t>
            </a:r>
            <a:endParaRPr sz="1400">
              <a:solidFill>
                <a:schemeClr val="dk1"/>
              </a:solidFill>
            </a:endParaRPr>
          </a:p>
          <a:p>
            <a:pPr marL="0" lvl="0" indent="0" algn="l" rtl="0">
              <a:spcBef>
                <a:spcPts val="0"/>
              </a:spcBef>
              <a:spcAft>
                <a:spcPts val="0"/>
              </a:spcAft>
              <a:buNone/>
            </a:pP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Creating an environment where staff are fully informed about gender issues, use </a:t>
            </a:r>
            <a:r>
              <a:rPr lang="en" sz="1400" b="1">
                <a:solidFill>
                  <a:schemeClr val="accent5"/>
                </a:solidFill>
              </a:rPr>
              <a:t>appropriate language</a:t>
            </a:r>
            <a:r>
              <a:rPr lang="en" sz="1400">
                <a:solidFill>
                  <a:schemeClr val="dk1"/>
                </a:solidFill>
              </a:rPr>
              <a:t>, and challenge stereotypes. </a:t>
            </a:r>
            <a:endParaRPr sz="1400">
              <a:solidFill>
                <a:schemeClr val="dk1"/>
              </a:solidFill>
            </a:endParaRPr>
          </a:p>
          <a:p>
            <a:pPr marL="0" lvl="0" indent="0" algn="l" rtl="0">
              <a:spcBef>
                <a:spcPts val="0"/>
              </a:spcBef>
              <a:spcAft>
                <a:spcPts val="0"/>
              </a:spcAft>
              <a:buNone/>
            </a:pP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Creating a learning environment where there is </a:t>
            </a:r>
            <a:r>
              <a:rPr lang="en" sz="1400" b="1">
                <a:solidFill>
                  <a:schemeClr val="accent5"/>
                </a:solidFill>
              </a:rPr>
              <a:t>no gender bias</a:t>
            </a:r>
            <a:r>
              <a:rPr lang="en" sz="1400">
                <a:solidFill>
                  <a:schemeClr val="dk1"/>
                </a:solidFill>
              </a:rPr>
              <a:t> and barriers are removed.</a:t>
            </a:r>
            <a:endParaRPr sz="1400">
              <a:solidFill>
                <a:schemeClr val="dk1"/>
              </a:solidFill>
            </a:endParaRPr>
          </a:p>
          <a:p>
            <a:pPr marL="0" lvl="0" indent="0" algn="l" rtl="0">
              <a:spcBef>
                <a:spcPts val="0"/>
              </a:spcBef>
              <a:spcAft>
                <a:spcPts val="0"/>
              </a:spcAft>
              <a:buClr>
                <a:schemeClr val="dk1"/>
              </a:buClr>
              <a:buSzPts val="1100"/>
              <a:buFont typeface="Arial"/>
              <a:buNone/>
            </a:pPr>
            <a:r>
              <a:rPr lang="en" sz="1400">
                <a:solidFill>
                  <a:schemeClr val="dk1"/>
                </a:solidFill>
              </a:rPr>
              <a:t> </a:t>
            </a:r>
            <a:endParaRPr sz="14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Lifting Limits: Findings from evaluation</a:t>
            </a:r>
            <a:endParaRPr/>
          </a:p>
        </p:txBody>
      </p:sp>
      <p:sp>
        <p:nvSpPr>
          <p:cNvPr id="184" name="Google Shape;184;p29"/>
          <p:cNvSpPr txBox="1">
            <a:spLocks noGrp="1"/>
          </p:cNvSpPr>
          <p:nvPr>
            <p:ph type="body" idx="1"/>
          </p:nvPr>
        </p:nvSpPr>
        <p:spPr>
          <a:xfrm>
            <a:off x="311700" y="1152475"/>
            <a:ext cx="8520600" cy="3904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rPr>
              <a:t>Change can happen!  One year of challenging stereotypes through a whole school approach...</a:t>
            </a:r>
            <a:endParaRPr>
              <a:solidFill>
                <a:srgbClr val="000000"/>
              </a:solidFill>
            </a:endParaRPr>
          </a:p>
          <a:p>
            <a:pPr marL="457200" lvl="0" indent="-317500" algn="l" rtl="0">
              <a:spcBef>
                <a:spcPts val="1000"/>
              </a:spcBef>
              <a:spcAft>
                <a:spcPts val="0"/>
              </a:spcAft>
              <a:buClr>
                <a:srgbClr val="000000"/>
              </a:buClr>
              <a:buSzPts val="1400"/>
              <a:buChar char="●"/>
            </a:pPr>
            <a:r>
              <a:rPr lang="en" sz="1400">
                <a:solidFill>
                  <a:srgbClr val="000000"/>
                </a:solidFill>
              </a:rPr>
              <a:t>Staff - increased awareness, </a:t>
            </a:r>
            <a:r>
              <a:rPr lang="en" sz="1400">
                <a:solidFill>
                  <a:schemeClr val="dk1"/>
                </a:solidFill>
              </a:rPr>
              <a:t>reflection, </a:t>
            </a:r>
            <a:r>
              <a:rPr lang="en" sz="1400">
                <a:solidFill>
                  <a:srgbClr val="000000"/>
                </a:solidFill>
              </a:rPr>
              <a:t>changing attitudes, confidence in challenging </a:t>
            </a:r>
            <a:endParaRPr sz="1400">
              <a:solidFill>
                <a:srgbClr val="000000"/>
              </a:solidFill>
            </a:endParaRPr>
          </a:p>
          <a:p>
            <a:pPr marL="457200" lvl="0" indent="-317500" algn="l" rtl="0">
              <a:spcBef>
                <a:spcPts val="0"/>
              </a:spcBef>
              <a:spcAft>
                <a:spcPts val="0"/>
              </a:spcAft>
              <a:buClr>
                <a:srgbClr val="000000"/>
              </a:buClr>
              <a:buSzPts val="1400"/>
              <a:buChar char="●"/>
            </a:pPr>
            <a:r>
              <a:rPr lang="en" sz="1400">
                <a:solidFill>
                  <a:srgbClr val="000000"/>
                </a:solidFill>
              </a:rPr>
              <a:t>Pupils - see a more diverse range of roles and possibilities for women/girls and men/boys, confidence in challenging stereotypes and gender norms, improved relationships between girls and boys</a:t>
            </a:r>
            <a:endParaRPr sz="1400">
              <a:solidFill>
                <a:srgbClr val="000000"/>
              </a:solidFill>
            </a:endParaRPr>
          </a:p>
          <a:p>
            <a:pPr marL="914400" lvl="0" indent="0" algn="l" rtl="0">
              <a:spcBef>
                <a:spcPts val="1000"/>
              </a:spcBef>
              <a:spcAft>
                <a:spcPts val="0"/>
              </a:spcAft>
              <a:buNone/>
            </a:pPr>
            <a:r>
              <a:rPr lang="en" sz="1400" i="1">
                <a:solidFill>
                  <a:srgbClr val="FF9900"/>
                </a:solidFill>
              </a:rPr>
              <a:t>Early Years children - 3x as many said football was ‘for everyone’</a:t>
            </a:r>
            <a:endParaRPr sz="1400">
              <a:solidFill>
                <a:srgbClr val="000000"/>
              </a:solidFill>
            </a:endParaRPr>
          </a:p>
          <a:p>
            <a:pPr marL="457200" lvl="0" indent="-317500" algn="l" rtl="0">
              <a:spcBef>
                <a:spcPts val="1000"/>
              </a:spcBef>
              <a:spcAft>
                <a:spcPts val="0"/>
              </a:spcAft>
              <a:buClr>
                <a:srgbClr val="000000"/>
              </a:buClr>
              <a:buSzPts val="1400"/>
              <a:buChar char="●"/>
            </a:pPr>
            <a:r>
              <a:rPr lang="en" sz="1400">
                <a:solidFill>
                  <a:srgbClr val="000000"/>
                </a:solidFill>
              </a:rPr>
              <a:t>Parents - increased understanding and confidence discussing with children</a:t>
            </a:r>
            <a:endParaRPr sz="1400">
              <a:solidFill>
                <a:srgbClr val="000000"/>
              </a:solidFill>
            </a:endParaRPr>
          </a:p>
          <a:p>
            <a:pPr marL="457200" lvl="0" indent="-317500" algn="l" rtl="0">
              <a:spcBef>
                <a:spcPts val="0"/>
              </a:spcBef>
              <a:spcAft>
                <a:spcPts val="0"/>
              </a:spcAft>
              <a:buClr>
                <a:srgbClr val="000000"/>
              </a:buClr>
              <a:buSzPts val="1400"/>
              <a:buChar char="●"/>
            </a:pPr>
            <a:r>
              <a:rPr lang="en" sz="1400">
                <a:solidFill>
                  <a:srgbClr val="000000"/>
                </a:solidFill>
              </a:rPr>
              <a:t>Schools - collective awareness, ‘gender lens’</a:t>
            </a:r>
            <a:endParaRPr sz="1400" i="1">
              <a:solidFill>
                <a:srgbClr val="FF9900"/>
              </a:solidFill>
            </a:endParaRPr>
          </a:p>
          <a:p>
            <a:pPr marL="0" lvl="0" indent="0" algn="l" rtl="0">
              <a:spcBef>
                <a:spcPts val="1000"/>
              </a:spcBef>
              <a:spcAft>
                <a:spcPts val="1600"/>
              </a:spcAft>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30"/>
          <p:cNvSpPr txBox="1">
            <a:spLocks noGrp="1"/>
          </p:cNvSpPr>
          <p:nvPr>
            <p:ph type="body" idx="1"/>
          </p:nvPr>
        </p:nvSpPr>
        <p:spPr>
          <a:xfrm>
            <a:off x="311700" y="804225"/>
            <a:ext cx="8520600" cy="3764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i="1">
                <a:solidFill>
                  <a:srgbClr val="FF9900"/>
                </a:solidFill>
              </a:rPr>
              <a:t>“Actually there’s been none of that stuff that there was at the beginning. Oh you’re a boy you can’t wear a dress. They’re sort of accepting it more. So I think that is huge progress…And actually we’ve made a real concerted effort to make sure that when they’re playing like the boys don’t dominate the bikes or the girls don’t dominate the writing table actually.” </a:t>
            </a:r>
            <a:r>
              <a:rPr lang="en" sz="1400">
                <a:solidFill>
                  <a:schemeClr val="dk1"/>
                </a:solidFill>
              </a:rPr>
              <a:t>(Early Years Teacher, Lifting Limits pilot school)</a:t>
            </a:r>
            <a:endParaRPr sz="1400">
              <a:solidFill>
                <a:schemeClr val="dk1"/>
              </a:solidFill>
            </a:endParaRPr>
          </a:p>
          <a:p>
            <a:pPr marL="0" lvl="0" indent="0" algn="l" rtl="0">
              <a:spcBef>
                <a:spcPts val="1000"/>
              </a:spcBef>
              <a:spcAft>
                <a:spcPts val="0"/>
              </a:spcAft>
              <a:buNone/>
            </a:pPr>
            <a:endParaRPr sz="1400">
              <a:solidFill>
                <a:schemeClr val="dk1"/>
              </a:solidFill>
            </a:endParaRPr>
          </a:p>
          <a:p>
            <a:pPr marL="0" lvl="0" indent="0" algn="l" rtl="0">
              <a:spcBef>
                <a:spcPts val="1000"/>
              </a:spcBef>
              <a:spcAft>
                <a:spcPts val="0"/>
              </a:spcAft>
              <a:buClr>
                <a:schemeClr val="dk1"/>
              </a:buClr>
              <a:buSzPts val="1100"/>
              <a:buFont typeface="Arial"/>
              <a:buNone/>
            </a:pPr>
            <a:endParaRPr sz="1400">
              <a:solidFill>
                <a:schemeClr val="dk1"/>
              </a:solidFill>
            </a:endParaRPr>
          </a:p>
          <a:p>
            <a:pPr marL="0" lvl="0" indent="0" algn="l" rtl="0">
              <a:spcBef>
                <a:spcPts val="1000"/>
              </a:spcBef>
              <a:spcAft>
                <a:spcPts val="0"/>
              </a:spcAft>
              <a:buClr>
                <a:schemeClr val="dk1"/>
              </a:buClr>
              <a:buSzPts val="1100"/>
              <a:buFont typeface="Arial"/>
              <a:buNone/>
            </a:pPr>
            <a:r>
              <a:rPr lang="en" sz="1400" i="1">
                <a:solidFill>
                  <a:srgbClr val="FF9900"/>
                </a:solidFill>
              </a:rPr>
              <a:t>“And when they’re playing they do play a lot together. I think that’s because we’ve done a lot of work of developing friendships and developing interests and collaborative play. So you’ll find boys and girls all sat at the writing table drawing together and boys and girls on the climbing frame. And there’s not a division. I’ve had other reception classes where the girls were always in the home corner and the boys always in the sand pit. And the boys never touch the writing table because that’s what the girls do.”</a:t>
            </a:r>
            <a:r>
              <a:rPr lang="en" sz="1400">
                <a:solidFill>
                  <a:srgbClr val="FF9900"/>
                </a:solidFill>
              </a:rPr>
              <a:t>  </a:t>
            </a:r>
            <a:r>
              <a:rPr lang="en" sz="1400">
                <a:solidFill>
                  <a:schemeClr val="dk1"/>
                </a:solidFill>
              </a:rPr>
              <a:t>(Early Years Teacher, Lifting Limits pilot school)</a:t>
            </a:r>
            <a:endParaRPr sz="1400">
              <a:solidFill>
                <a:schemeClr val="dk1"/>
              </a:solidFill>
            </a:endParaRPr>
          </a:p>
          <a:p>
            <a:pPr marL="0" lvl="0" indent="0" algn="l" rtl="0">
              <a:spcBef>
                <a:spcPts val="1000"/>
              </a:spcBef>
              <a:spcAft>
                <a:spcPts val="1600"/>
              </a:spcAft>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to get involved</a:t>
            </a:r>
            <a:endParaRPr/>
          </a:p>
        </p:txBody>
      </p:sp>
      <p:sp>
        <p:nvSpPr>
          <p:cNvPr id="195" name="Google Shape;195;p31"/>
          <p:cNvSpPr txBox="1">
            <a:spLocks noGrp="1"/>
          </p:cNvSpPr>
          <p:nvPr>
            <p:ph type="body" idx="1"/>
          </p:nvPr>
        </p:nvSpPr>
        <p:spPr>
          <a:xfrm>
            <a:off x="311700" y="11123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Lifting Limits</a:t>
            </a:r>
            <a:r>
              <a:rPr lang="en"/>
              <a:t>: find out more at </a:t>
            </a:r>
            <a:r>
              <a:rPr lang="en" u="sng">
                <a:solidFill>
                  <a:srgbClr val="FF9900"/>
                </a:solidFill>
                <a:hlinkClick r:id="rId3"/>
              </a:rPr>
              <a:t>www.liftinglimits.org.uk</a:t>
            </a:r>
            <a:endParaRPr/>
          </a:p>
          <a:p>
            <a:pPr marL="0" lvl="0" indent="0" algn="l" rtl="0">
              <a:spcBef>
                <a:spcPts val="1600"/>
              </a:spcBef>
              <a:spcAft>
                <a:spcPts val="0"/>
              </a:spcAft>
              <a:buNone/>
            </a:pPr>
            <a:r>
              <a:rPr lang="en"/>
              <a:t>Contact us at</a:t>
            </a:r>
            <a:r>
              <a:rPr lang="en">
                <a:solidFill>
                  <a:srgbClr val="FF9900"/>
                </a:solidFill>
              </a:rPr>
              <a:t> </a:t>
            </a:r>
            <a:r>
              <a:rPr lang="en" u="sng">
                <a:solidFill>
                  <a:srgbClr val="FF9900"/>
                </a:solidFill>
                <a:hlinkClick r:id="rId4"/>
              </a:rPr>
              <a:t>info@limitinglimits.org.uk</a:t>
            </a:r>
            <a:r>
              <a:rPr lang="en">
                <a:solidFill>
                  <a:srgbClr val="FF9900"/>
                </a:solidFill>
              </a:rPr>
              <a:t> </a:t>
            </a:r>
            <a:endParaRPr>
              <a:solidFill>
                <a:srgbClr val="FF9900"/>
              </a:solidFill>
            </a:endParaRPr>
          </a:p>
          <a:p>
            <a:pPr marL="0" lvl="0" indent="0" algn="l" rtl="0">
              <a:spcBef>
                <a:spcPts val="1600"/>
              </a:spcBef>
              <a:spcAft>
                <a:spcPts val="0"/>
              </a:spcAft>
              <a:buNone/>
            </a:pPr>
            <a:r>
              <a:rPr lang="en"/>
              <a:t>Follow us at </a:t>
            </a:r>
            <a:r>
              <a:rPr lang="en" u="sng">
                <a:solidFill>
                  <a:schemeClr val="accent4"/>
                </a:solidFill>
              </a:rPr>
              <a:t>@LiftingLimitsUK</a:t>
            </a:r>
            <a:endParaRPr u="sng">
              <a:solidFill>
                <a:schemeClr val="accent4"/>
              </a:solidFill>
            </a:endParaRPr>
          </a:p>
          <a:p>
            <a:pPr marL="0" lvl="0" indent="0" algn="l" rtl="0">
              <a:spcBef>
                <a:spcPts val="1600"/>
              </a:spcBef>
              <a:spcAft>
                <a:spcPts val="0"/>
              </a:spcAft>
              <a:buNone/>
            </a:pPr>
            <a:r>
              <a:rPr lang="en" b="1"/>
              <a:t>Gender Action</a:t>
            </a:r>
            <a:r>
              <a:rPr lang="en"/>
              <a:t>: register with us at </a:t>
            </a:r>
            <a:r>
              <a:rPr lang="en" u="sng">
                <a:solidFill>
                  <a:schemeClr val="hlink"/>
                </a:solidFill>
                <a:hlinkClick r:id="rId5"/>
              </a:rPr>
              <a:t>www.genderaction.co.uk/register-now</a:t>
            </a:r>
            <a:r>
              <a:rPr lang="en"/>
              <a:t> </a:t>
            </a:r>
            <a:endParaRPr/>
          </a:p>
          <a:p>
            <a:pPr marL="0" lvl="0" indent="0" algn="l" rtl="0">
              <a:spcBef>
                <a:spcPts val="1600"/>
              </a:spcBef>
              <a:spcAft>
                <a:spcPts val="0"/>
              </a:spcAft>
              <a:buNone/>
            </a:pPr>
            <a:r>
              <a:rPr lang="en"/>
              <a:t>Contact us at </a:t>
            </a:r>
            <a:r>
              <a:rPr lang="en" u="sng">
                <a:solidFill>
                  <a:schemeClr val="accent5"/>
                </a:solidFill>
              </a:rPr>
              <a:t>info@genderaction.co.uk</a:t>
            </a:r>
            <a:endParaRPr u="sng">
              <a:solidFill>
                <a:schemeClr val="accent5"/>
              </a:solidFill>
            </a:endParaRPr>
          </a:p>
          <a:p>
            <a:pPr marL="0" lvl="0" indent="0" algn="l" rtl="0">
              <a:spcBef>
                <a:spcPts val="1600"/>
              </a:spcBef>
              <a:spcAft>
                <a:spcPts val="0"/>
              </a:spcAft>
              <a:buNone/>
            </a:pPr>
            <a:r>
              <a:rPr lang="en"/>
              <a:t>Follow us at </a:t>
            </a:r>
            <a:r>
              <a:rPr lang="en" u="sng">
                <a:solidFill>
                  <a:schemeClr val="accent5"/>
                </a:solidFill>
              </a:rPr>
              <a:t>@_Gender_Action</a:t>
            </a:r>
            <a:endParaRPr u="sng">
              <a:solidFill>
                <a:schemeClr val="accent5"/>
              </a:solidFill>
            </a:endParaRPr>
          </a:p>
          <a:p>
            <a:pPr marL="0" lvl="0" indent="0" algn="l" rtl="0">
              <a:spcBef>
                <a:spcPts val="1600"/>
              </a:spcBef>
              <a:spcAft>
                <a:spcPts val="1600"/>
              </a:spcAft>
              <a:buNone/>
            </a:pPr>
            <a:r>
              <a:rPr lang="en" u="sng">
                <a:solidFill>
                  <a:schemeClr val="accent5"/>
                </a:solidFill>
              </a:rPr>
              <a:t>Personal Practice Workshop on Tuesday 29 October at the Institute of Physics</a:t>
            </a:r>
            <a:endParaRPr u="sng">
              <a:solidFill>
                <a:schemeClr val="accent5"/>
              </a:solidFill>
            </a:endParaRPr>
          </a:p>
        </p:txBody>
      </p:sp>
      <p:pic>
        <p:nvPicPr>
          <p:cNvPr id="196" name="Google Shape;196;p31"/>
          <p:cNvPicPr preferRelativeResize="0"/>
          <p:nvPr/>
        </p:nvPicPr>
        <p:blipFill>
          <a:blip r:embed="rId6">
            <a:alphaModFix/>
          </a:blip>
          <a:stretch>
            <a:fillRect/>
          </a:stretch>
        </p:blipFill>
        <p:spPr>
          <a:xfrm>
            <a:off x="7413025" y="2318025"/>
            <a:ext cx="1471677" cy="316575"/>
          </a:xfrm>
          <a:prstGeom prst="rect">
            <a:avLst/>
          </a:prstGeom>
          <a:noFill/>
          <a:ln>
            <a:noFill/>
          </a:ln>
        </p:spPr>
      </p:pic>
      <p:pic>
        <p:nvPicPr>
          <p:cNvPr id="197" name="Google Shape;197;p31"/>
          <p:cNvPicPr preferRelativeResize="0"/>
          <p:nvPr/>
        </p:nvPicPr>
        <p:blipFill>
          <a:blip r:embed="rId7">
            <a:alphaModFix/>
          </a:blip>
          <a:stretch>
            <a:fillRect/>
          </a:stretch>
        </p:blipFill>
        <p:spPr>
          <a:xfrm>
            <a:off x="7747875" y="347250"/>
            <a:ext cx="934874" cy="934874"/>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1231</Words>
  <Application>Microsoft Office PowerPoint</Application>
  <PresentationFormat>On-screen Show (16:9)</PresentationFormat>
  <Paragraphs>126</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Simple Light</vt:lpstr>
      <vt:lpstr>Smashing stereotypes: Practical ways you can change the gender landscape in your early years setting</vt:lpstr>
      <vt:lpstr>Objectives</vt:lpstr>
      <vt:lpstr>Our organisations</vt:lpstr>
      <vt:lpstr>Why challenge gender stereotypes in the early years?</vt:lpstr>
      <vt:lpstr>Why it needs to be whole-setting change?</vt:lpstr>
      <vt:lpstr>Whole-setting change</vt:lpstr>
      <vt:lpstr>Story - prepare for a quiz</vt:lpstr>
      <vt:lpstr>PowerPoint Presentation</vt:lpstr>
      <vt:lpstr>PowerPoint Presentation</vt:lpstr>
      <vt:lpstr>Story - prepare for a quiz</vt:lpstr>
      <vt:lpstr>Looking at examples of change</vt:lpstr>
      <vt:lpstr>What are the messages that children may pick up from statements like these? (from Stonewall report) </vt:lpstr>
      <vt:lpstr>Self-selection case study</vt:lpstr>
      <vt:lpstr>Discussion and challenge</vt:lpstr>
      <vt:lpstr>PowerPoint Presentation</vt:lpstr>
      <vt:lpstr>Gender Action: Goals so far</vt:lpstr>
      <vt:lpstr>Lifting Limits: Findings from evaluation</vt:lpstr>
      <vt:lpstr>PowerPoint Presentation</vt:lpstr>
      <vt:lpstr>How to get involved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Smashing stereotypes: Practical ways you can change the gender landscape in your early years setting</dc:title>
  <dc:creator>Kathy Jones</dc:creator>
  <cp:lastModifiedBy>Kathy Jones</cp:lastModifiedBy>
  <cp:revision>1</cp:revision>
  <dcterms:modified xsi:type="dcterms:W3CDTF">2019-09-02T15:19:02Z</dcterms:modified>
</cp:coreProperties>
</file>