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27"/>
  </p:notesMasterIdLst>
  <p:sldIdLst>
    <p:sldId id="256" r:id="rId5"/>
    <p:sldId id="257" r:id="rId6"/>
    <p:sldId id="258" r:id="rId7"/>
    <p:sldId id="270" r:id="rId8"/>
    <p:sldId id="263" r:id="rId9"/>
    <p:sldId id="265" r:id="rId10"/>
    <p:sldId id="266" r:id="rId11"/>
    <p:sldId id="267" r:id="rId12"/>
    <p:sldId id="268" r:id="rId13"/>
    <p:sldId id="269" r:id="rId14"/>
    <p:sldId id="271" r:id="rId15"/>
    <p:sldId id="284" r:id="rId16"/>
    <p:sldId id="273" r:id="rId17"/>
    <p:sldId id="274" r:id="rId18"/>
    <p:sldId id="275" r:id="rId19"/>
    <p:sldId id="276" r:id="rId20"/>
    <p:sldId id="277" r:id="rId21"/>
    <p:sldId id="278" r:id="rId22"/>
    <p:sldId id="279" r:id="rId23"/>
    <p:sldId id="280" r:id="rId24"/>
    <p:sldId id="281" r:id="rId25"/>
    <p:sldId id="282"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SA-Stick-A-Round-Draft-03.5" panose="020B0604020202020204" charset="0"/>
      <p:bold r:id="rId34"/>
    </p:embeddedFont>
    <p:embeddedFont>
      <p:font typeface="Trebuchet MS" panose="020B0603020202020204" pitchFamily="34"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437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4606" autoAdjust="0"/>
  </p:normalViewPr>
  <p:slideViewPr>
    <p:cSldViewPr snapToGrid="0">
      <p:cViewPr varScale="1">
        <p:scale>
          <a:sx n="76" d="100"/>
          <a:sy n="76" d="100"/>
        </p:scale>
        <p:origin x="72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8A405D-9A9B-41CA-B393-0F9DAB1760F4}" type="datetimeFigureOut">
              <a:rPr lang="en-GB" smtClean="0"/>
              <a:t>28/08/2019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7937F5-5C43-4C95-B671-4A1494FE723B}" type="slidenum">
              <a:rPr lang="en-GB" smtClean="0"/>
              <a:t>‹#›</a:t>
            </a:fld>
            <a:endParaRPr lang="en-GB"/>
          </a:p>
        </p:txBody>
      </p:sp>
    </p:spTree>
    <p:extLst>
      <p:ext uri="{BB962C8B-B14F-4D97-AF65-F5344CB8AC3E}">
        <p14:creationId xmlns:p14="http://schemas.microsoft.com/office/powerpoint/2010/main" val="786420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7937F5-5C43-4C95-B671-4A1494FE723B}" type="slidenum">
              <a:rPr lang="en-GB" smtClean="0"/>
              <a:t>12</a:t>
            </a:fld>
            <a:endParaRPr lang="en-GB"/>
          </a:p>
        </p:txBody>
      </p:sp>
    </p:spTree>
    <p:extLst>
      <p:ext uri="{BB962C8B-B14F-4D97-AF65-F5344CB8AC3E}">
        <p14:creationId xmlns:p14="http://schemas.microsoft.com/office/powerpoint/2010/main" val="2642750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7937F5-5C43-4C95-B671-4A1494FE723B}" type="slidenum">
              <a:rPr lang="en-GB" smtClean="0"/>
              <a:t>14</a:t>
            </a:fld>
            <a:endParaRPr lang="en-GB"/>
          </a:p>
        </p:txBody>
      </p:sp>
    </p:spTree>
    <p:extLst>
      <p:ext uri="{BB962C8B-B14F-4D97-AF65-F5344CB8AC3E}">
        <p14:creationId xmlns:p14="http://schemas.microsoft.com/office/powerpoint/2010/main" val="1078822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3CB3D2-5A7C-4D50-BCB7-4129AD47BDC5}" type="datetimeFigureOut">
              <a:rPr lang="en-GB" smtClean="0"/>
              <a:t>28/08/2019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380251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3CB3D2-5A7C-4D50-BCB7-4129AD47BDC5}" type="datetimeFigureOut">
              <a:rPr lang="en-GB" smtClean="0"/>
              <a:t>28/08/2019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3007855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3CB3D2-5A7C-4D50-BCB7-4129AD47BDC5}" type="datetimeFigureOut">
              <a:rPr lang="en-GB" smtClean="0"/>
              <a:t>28/08/2019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205461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3CB3D2-5A7C-4D50-BCB7-4129AD47BDC5}" type="datetimeFigureOut">
              <a:rPr lang="en-GB" smtClean="0"/>
              <a:t>28/08/2019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2485286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3CB3D2-5A7C-4D50-BCB7-4129AD47BDC5}" type="datetimeFigureOut">
              <a:rPr lang="en-GB" smtClean="0"/>
              <a:t>28/08/2019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1787293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3CB3D2-5A7C-4D50-BCB7-4129AD47BDC5}" type="datetimeFigureOut">
              <a:rPr lang="en-GB" smtClean="0"/>
              <a:t>28/08/2019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3842611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3CB3D2-5A7C-4D50-BCB7-4129AD47BDC5}" type="datetimeFigureOut">
              <a:rPr lang="en-GB" smtClean="0"/>
              <a:t>28/08/2019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416191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3CB3D2-5A7C-4D50-BCB7-4129AD47BDC5}" type="datetimeFigureOut">
              <a:rPr lang="en-GB" smtClean="0"/>
              <a:t>28/08/2019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3661188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3CB3D2-5A7C-4D50-BCB7-4129AD47BDC5}" type="datetimeFigureOut">
              <a:rPr lang="en-GB" smtClean="0"/>
              <a:t>28/08/2019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964801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3CB3D2-5A7C-4D50-BCB7-4129AD47BDC5}" type="datetimeFigureOut">
              <a:rPr lang="en-GB" smtClean="0"/>
              <a:t>28/08/2019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996209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3CB3D2-5A7C-4D50-BCB7-4129AD47BDC5}" type="datetimeFigureOut">
              <a:rPr lang="en-GB" smtClean="0"/>
              <a:t>28/08/2019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ED1583-4967-4FAB-848E-5709F188CA0D}" type="slidenum">
              <a:rPr lang="en-GB" smtClean="0"/>
              <a:t>‹#›</a:t>
            </a:fld>
            <a:endParaRPr lang="en-GB"/>
          </a:p>
        </p:txBody>
      </p:sp>
    </p:spTree>
    <p:extLst>
      <p:ext uri="{BB962C8B-B14F-4D97-AF65-F5344CB8AC3E}">
        <p14:creationId xmlns:p14="http://schemas.microsoft.com/office/powerpoint/2010/main" val="3181904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CB3D2-5A7C-4D50-BCB7-4129AD47BDC5}" type="datetimeFigureOut">
              <a:rPr lang="en-GB" smtClean="0"/>
              <a:t>28/08/2019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ED1583-4967-4FAB-848E-5709F188CA0D}" type="slidenum">
              <a:rPr lang="en-GB" smtClean="0"/>
              <a:t>‹#›</a:t>
            </a:fld>
            <a:endParaRPr lang="en-GB"/>
          </a:p>
        </p:txBody>
      </p:sp>
    </p:spTree>
    <p:extLst>
      <p:ext uri="{BB962C8B-B14F-4D97-AF65-F5344CB8AC3E}">
        <p14:creationId xmlns:p14="http://schemas.microsoft.com/office/powerpoint/2010/main" val="19765406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4.pn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image" Target="../media/image7.jpeg"/><Relationship Id="rId16"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5" Type="http://schemas.openxmlformats.org/officeDocument/2006/relationships/image" Target="../media/image18.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png"/><Relationship Id="rId7"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3094EF4-63E0-4734-B9E8-4A848F744339}"/>
              </a:ext>
            </a:extLst>
          </p:cNvPr>
          <p:cNvPicPr>
            <a:picLocks noChangeAspect="1"/>
          </p:cNvPicPr>
          <p:nvPr/>
        </p:nvPicPr>
        <p:blipFill>
          <a:blip r:embed="rId2"/>
          <a:stretch>
            <a:fillRect/>
          </a:stretch>
        </p:blipFill>
        <p:spPr>
          <a:xfrm>
            <a:off x="0" y="-293739"/>
            <a:ext cx="12205224" cy="8140098"/>
          </a:xfrm>
          <a:prstGeom prst="rect">
            <a:avLst/>
          </a:prstGeom>
        </p:spPr>
      </p:pic>
      <p:sp>
        <p:nvSpPr>
          <p:cNvPr id="7" name="Content Placeholder 2">
            <a:extLst>
              <a:ext uri="{FF2B5EF4-FFF2-40B4-BE49-F238E27FC236}">
                <a16:creationId xmlns:a16="http://schemas.microsoft.com/office/drawing/2014/main" id="{C3BEAA91-4EFD-42E2-929D-64283595CBEB}"/>
              </a:ext>
            </a:extLst>
          </p:cNvPr>
          <p:cNvSpPr txBox="1">
            <a:spLocks/>
          </p:cNvSpPr>
          <p:nvPr/>
        </p:nvSpPr>
        <p:spPr>
          <a:xfrm>
            <a:off x="639461" y="5186149"/>
            <a:ext cx="4141764" cy="308855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base"/>
            <a:r>
              <a:rPr lang="en-GB" sz="2200" dirty="0"/>
              <a:t>​</a:t>
            </a:r>
          </a:p>
          <a:p>
            <a:pPr algn="l" fontAlgn="base"/>
            <a:r>
              <a:rPr lang="en-GB" sz="2200" dirty="0">
                <a:solidFill>
                  <a:schemeClr val="bg1"/>
                </a:solidFill>
                <a:latin typeface="Trebuchet MS" panose="020B0603020202020204" pitchFamily="34" charset="0"/>
              </a:rPr>
              <a:t>Helen Perkins</a:t>
            </a:r>
            <a:r>
              <a:rPr lang="en-US" sz="2200" dirty="0">
                <a:solidFill>
                  <a:schemeClr val="bg1"/>
                </a:solidFill>
                <a:latin typeface="Trebuchet MS" panose="020B0603020202020204" pitchFamily="34" charset="0"/>
              </a:rPr>
              <a:t>​</a:t>
            </a:r>
          </a:p>
          <a:p>
            <a:pPr algn="l" fontAlgn="base"/>
            <a:r>
              <a:rPr lang="en-GB" sz="2200" dirty="0">
                <a:solidFill>
                  <a:schemeClr val="bg1"/>
                </a:solidFill>
                <a:latin typeface="Trebuchet MS" panose="020B0603020202020204" pitchFamily="34" charset="0"/>
              </a:rPr>
              <a:t>Tracey Edwards</a:t>
            </a:r>
            <a:r>
              <a:rPr lang="en-US" sz="2200" dirty="0">
                <a:solidFill>
                  <a:schemeClr val="bg1"/>
                </a:solidFill>
                <a:latin typeface="Trebuchet MS" panose="020B0603020202020204" pitchFamily="34" charset="0"/>
              </a:rPr>
              <a:t>​</a:t>
            </a:r>
          </a:p>
          <a:p>
            <a:pPr algn="l" fontAlgn="base"/>
            <a:r>
              <a:rPr lang="en-GB" sz="2200" dirty="0">
                <a:solidFill>
                  <a:schemeClr val="bg1"/>
                </a:solidFill>
                <a:latin typeface="Trebuchet MS" panose="020B0603020202020204" pitchFamily="34" charset="0"/>
              </a:rPr>
              <a:t>Nick Corlett</a:t>
            </a:r>
            <a:r>
              <a:rPr lang="en-US" sz="2200" dirty="0">
                <a:solidFill>
                  <a:schemeClr val="bg1"/>
                </a:solidFill>
                <a:latin typeface="Trebuchet MS" panose="020B0603020202020204" pitchFamily="34" charset="0"/>
              </a:rPr>
              <a:t>​</a:t>
            </a:r>
          </a:p>
          <a:p>
            <a:pPr algn="l" fontAlgn="base"/>
            <a:r>
              <a:rPr lang="en-GB" sz="2200" dirty="0">
                <a:solidFill>
                  <a:schemeClr val="bg1"/>
                </a:solidFill>
                <a:latin typeface="Trebuchet MS" panose="020B0603020202020204" pitchFamily="34" charset="0"/>
              </a:rPr>
              <a:t>Lukas Parry-Norman</a:t>
            </a:r>
            <a:r>
              <a:rPr lang="en-US" sz="2200" dirty="0">
                <a:latin typeface="Trebuchet MS" panose="020B0603020202020204" pitchFamily="34" charset="0"/>
              </a:rPr>
              <a:t>​</a:t>
            </a:r>
          </a:p>
        </p:txBody>
      </p:sp>
      <p:pic>
        <p:nvPicPr>
          <p:cNvPr id="12" name="Picture 11">
            <a:extLst>
              <a:ext uri="{FF2B5EF4-FFF2-40B4-BE49-F238E27FC236}">
                <a16:creationId xmlns:a16="http://schemas.microsoft.com/office/drawing/2014/main" id="{C9A8474D-AAED-48E6-8E30-A38CA43B7954}"/>
              </a:ext>
            </a:extLst>
          </p:cNvPr>
          <p:cNvPicPr>
            <a:picLocks noChangeAspect="1"/>
          </p:cNvPicPr>
          <p:nvPr/>
        </p:nvPicPr>
        <p:blipFill rotWithShape="1">
          <a:blip r:embed="rId3">
            <a:extLst>
              <a:ext uri="{28A0092B-C50C-407E-A947-70E740481C1C}">
                <a14:useLocalDpi xmlns:a14="http://schemas.microsoft.com/office/drawing/2010/main" val="0"/>
              </a:ext>
            </a:extLst>
          </a:blip>
          <a:srcRect l="1988" b="12091"/>
          <a:stretch/>
        </p:blipFill>
        <p:spPr>
          <a:xfrm rot="10800000">
            <a:off x="-19050" y="-293739"/>
            <a:ext cx="12211050" cy="1880416"/>
          </a:xfrm>
          <a:prstGeom prst="rect">
            <a:avLst/>
          </a:prstGeom>
        </p:spPr>
      </p:pic>
      <p:sp>
        <p:nvSpPr>
          <p:cNvPr id="2" name="Title 1">
            <a:extLst>
              <a:ext uri="{FF2B5EF4-FFF2-40B4-BE49-F238E27FC236}">
                <a16:creationId xmlns:a16="http://schemas.microsoft.com/office/drawing/2014/main" id="{4F3D271A-07DE-44E5-94D5-9BEEB21DDFD8}"/>
              </a:ext>
            </a:extLst>
          </p:cNvPr>
          <p:cNvSpPr>
            <a:spLocks noGrp="1"/>
          </p:cNvSpPr>
          <p:nvPr>
            <p:ph type="ctrTitle"/>
          </p:nvPr>
        </p:nvSpPr>
        <p:spPr>
          <a:xfrm>
            <a:off x="410861" y="3009900"/>
            <a:ext cx="9144000" cy="1188720"/>
          </a:xfrm>
        </p:spPr>
        <p:txBody>
          <a:bodyPr>
            <a:noAutofit/>
          </a:bodyPr>
          <a:lstStyle/>
          <a:p>
            <a:pPr algn="l" fontAlgn="base"/>
            <a:r>
              <a:rPr lang="en-GB" sz="6600" dirty="0">
                <a:solidFill>
                  <a:srgbClr val="14377D"/>
                </a:solidFill>
                <a:latin typeface="SA-Stick-A-Round-Draft-03.5" panose="02000800000000000000" pitchFamily="2" charset="0"/>
              </a:rPr>
              <a:t>Men in Childcare: </a:t>
            </a:r>
            <a:r>
              <a:rPr lang="en-GB" sz="4800" dirty="0">
                <a:solidFill>
                  <a:srgbClr val="14377D"/>
                </a:solidFill>
                <a:latin typeface="SA-Stick-A-Round-Draft-03.5" panose="02000800000000000000" pitchFamily="2" charset="0"/>
              </a:rPr>
              <a:t>Does it matter to children, what do they say? (Stage 2)</a:t>
            </a:r>
            <a:br>
              <a:rPr lang="en-GB" sz="6600" dirty="0">
                <a:solidFill>
                  <a:srgbClr val="14377D"/>
                </a:solidFill>
                <a:latin typeface="SA-Stick-A-Round-Draft-03.5" panose="02000800000000000000" pitchFamily="2" charset="0"/>
              </a:rPr>
            </a:br>
            <a:r>
              <a:rPr lang="en-GB" sz="6600" dirty="0"/>
              <a:t>​</a:t>
            </a:r>
            <a:br>
              <a:rPr lang="en-GB" sz="6600" dirty="0"/>
            </a:br>
            <a:r>
              <a:rPr lang="en-US" sz="6600" dirty="0"/>
              <a:t>​</a:t>
            </a:r>
            <a:br>
              <a:rPr lang="en-US" sz="6600" dirty="0"/>
            </a:br>
            <a:endParaRPr lang="en-GB" sz="6600" dirty="0">
              <a:solidFill>
                <a:srgbClr val="14377D"/>
              </a:solidFill>
              <a:latin typeface="SA-Stick-A-Round-Draft-03.5" panose="02000800000000000000" pitchFamily="2" charset="0"/>
            </a:endParaRPr>
          </a:p>
        </p:txBody>
      </p:sp>
      <p:pic>
        <p:nvPicPr>
          <p:cNvPr id="6" name="Picture 5">
            <a:extLst>
              <a:ext uri="{FF2B5EF4-FFF2-40B4-BE49-F238E27FC236}">
                <a16:creationId xmlns:a16="http://schemas.microsoft.com/office/drawing/2014/main" id="{61260EB0-015D-48E7-A9B5-67BD6813DA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862" y="-141401"/>
            <a:ext cx="1606160" cy="1575740"/>
          </a:xfrm>
          <a:prstGeom prst="rect">
            <a:avLst/>
          </a:prstGeom>
        </p:spPr>
      </p:pic>
      <p:pic>
        <p:nvPicPr>
          <p:cNvPr id="14" name="Picture 13">
            <a:extLst>
              <a:ext uri="{FF2B5EF4-FFF2-40B4-BE49-F238E27FC236}">
                <a16:creationId xmlns:a16="http://schemas.microsoft.com/office/drawing/2014/main" id="{F28BEB33-AC36-4C82-9178-958B6AE774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8435" y="6446211"/>
            <a:ext cx="4286250" cy="1428750"/>
          </a:xfrm>
          <a:prstGeom prst="rect">
            <a:avLst/>
          </a:prstGeom>
        </p:spPr>
      </p:pic>
    </p:spTree>
    <p:extLst>
      <p:ext uri="{BB962C8B-B14F-4D97-AF65-F5344CB8AC3E}">
        <p14:creationId xmlns:p14="http://schemas.microsoft.com/office/powerpoint/2010/main" val="1710587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365127"/>
            <a:ext cx="5257800" cy="1325563"/>
          </a:xfrm>
        </p:spPr>
        <p:txBody>
          <a:bodyPr>
            <a:normAutofit/>
          </a:bodyPr>
          <a:lstStyle/>
          <a:p>
            <a:r>
              <a:rPr lang="en-GB" sz="6600" dirty="0">
                <a:solidFill>
                  <a:srgbClr val="14377D"/>
                </a:solidFill>
                <a:latin typeface="SA-Stick-A-Round-Draft-03.5" panose="02000800000000000000" pitchFamily="2" charset="0"/>
              </a:rPr>
              <a:t>Context</a:t>
            </a:r>
          </a:p>
        </p:txBody>
      </p:sp>
      <p:sp>
        <p:nvSpPr>
          <p:cNvPr id="3" name="Content Placeholder 2">
            <a:extLst>
              <a:ext uri="{FF2B5EF4-FFF2-40B4-BE49-F238E27FC236}">
                <a16:creationId xmlns:a16="http://schemas.microsoft.com/office/drawing/2014/main" id="{03E6FD1C-34A4-4F1F-81C4-DAD7E6749709}"/>
              </a:ext>
            </a:extLst>
          </p:cNvPr>
          <p:cNvSpPr>
            <a:spLocks noGrp="1"/>
          </p:cNvSpPr>
          <p:nvPr>
            <p:ph idx="1"/>
          </p:nvPr>
        </p:nvSpPr>
        <p:spPr>
          <a:xfrm>
            <a:off x="838200" y="1825625"/>
            <a:ext cx="9791700" cy="4351338"/>
          </a:xfrm>
        </p:spPr>
        <p:txBody>
          <a:bodyPr>
            <a:noAutofit/>
          </a:bodyPr>
          <a:lstStyle/>
          <a:p>
            <a:pPr fontAlgn="base"/>
            <a:r>
              <a:rPr lang="en-GB" sz="2200" dirty="0">
                <a:latin typeface="Trebuchet MS" panose="020B0603020202020204" pitchFamily="34" charset="0"/>
              </a:rPr>
              <a:t>This is a joint research project between London Early Years Foundation (LEYF) and the University of Wolverhampton. </a:t>
            </a:r>
            <a:r>
              <a:rPr lang="en-US" sz="2200" dirty="0">
                <a:latin typeface="Trebuchet MS" panose="020B0603020202020204" pitchFamily="34" charset="0"/>
              </a:rPr>
              <a:t>​</a:t>
            </a:r>
          </a:p>
          <a:p>
            <a:pPr fontAlgn="base"/>
            <a:r>
              <a:rPr lang="en-GB" sz="2200" dirty="0">
                <a:latin typeface="Trebuchet MS" panose="020B0603020202020204" pitchFamily="34" charset="0"/>
              </a:rPr>
              <a:t>​</a:t>
            </a:r>
          </a:p>
          <a:p>
            <a:pPr fontAlgn="base"/>
            <a:r>
              <a:rPr lang="en-GB" sz="2200" dirty="0">
                <a:latin typeface="Trebuchet MS" panose="020B0603020202020204" pitchFamily="34" charset="0"/>
              </a:rPr>
              <a:t>LEYF is one of the UK's leading childcare charitable social enterprises. It offers high quality, education and care in 39 Ofsted-registered nurseries offering places for 4500+ children in 11 London Boroughs. </a:t>
            </a:r>
            <a:r>
              <a:rPr lang="en-US" sz="2200" dirty="0">
                <a:latin typeface="Trebuchet MS" panose="020B0603020202020204" pitchFamily="34" charset="0"/>
              </a:rPr>
              <a:t>​</a:t>
            </a:r>
          </a:p>
          <a:p>
            <a:pPr fontAlgn="base"/>
            <a:r>
              <a:rPr lang="en-GB" sz="2200" dirty="0">
                <a:latin typeface="Trebuchet MS" panose="020B0603020202020204" pitchFamily="34" charset="0"/>
              </a:rPr>
              <a:t>​</a:t>
            </a:r>
          </a:p>
          <a:p>
            <a:pPr fontAlgn="base"/>
            <a:r>
              <a:rPr lang="en-GB" sz="2200" dirty="0">
                <a:latin typeface="Trebuchet MS" panose="020B0603020202020204" pitchFamily="34" charset="0"/>
              </a:rPr>
              <a:t>It is committed to excellence in Early Years education, training and research. </a:t>
            </a:r>
            <a:r>
              <a:rPr lang="en-US" sz="2200" dirty="0">
                <a:latin typeface="Trebuchet MS" panose="020B0603020202020204" pitchFamily="34" charset="0"/>
              </a:rPr>
              <a:t>​</a:t>
            </a:r>
          </a:p>
          <a:p>
            <a:pPr fontAlgn="base"/>
            <a:r>
              <a:rPr lang="en-GB" sz="2200" dirty="0">
                <a:latin typeface="Trebuchet MS" panose="020B0603020202020204" pitchFamily="34" charset="0"/>
              </a:rPr>
              <a:t>The organisation was instrumental in the Men in Childcare movement and is committed to increasing the number of male practitioners and teachers working in Early Years. This is one of the main drivers for continuing the research in this area.</a:t>
            </a:r>
            <a:endParaRPr lang="en-US" sz="2200" dirty="0">
              <a:latin typeface="Trebuchet MS" panose="020B0603020202020204" pitchFamily="34"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3787" y="365127"/>
            <a:ext cx="1351153" cy="1325563"/>
          </a:xfrm>
          <a:prstGeom prst="rect">
            <a:avLst/>
          </a:prstGeom>
        </p:spPr>
      </p:pic>
      <p:pic>
        <p:nvPicPr>
          <p:cNvPr id="7" name="Picture 6">
            <a:extLst>
              <a:ext uri="{FF2B5EF4-FFF2-40B4-BE49-F238E27FC236}">
                <a16:creationId xmlns:a16="http://schemas.microsoft.com/office/drawing/2014/main" id="{11937449-968F-4F40-AF31-0F1B17C64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975" y="492920"/>
            <a:ext cx="3209925" cy="1069975"/>
          </a:xfrm>
          <a:prstGeom prst="rect">
            <a:avLst/>
          </a:prstGeom>
        </p:spPr>
      </p:pic>
    </p:spTree>
    <p:extLst>
      <p:ext uri="{BB962C8B-B14F-4D97-AF65-F5344CB8AC3E}">
        <p14:creationId xmlns:p14="http://schemas.microsoft.com/office/powerpoint/2010/main" val="3086798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365127"/>
            <a:ext cx="5257800" cy="1325563"/>
          </a:xfrm>
        </p:spPr>
        <p:txBody>
          <a:bodyPr>
            <a:normAutofit/>
          </a:bodyPr>
          <a:lstStyle/>
          <a:p>
            <a:r>
              <a:rPr lang="en-GB" sz="6600" dirty="0">
                <a:solidFill>
                  <a:srgbClr val="14377D"/>
                </a:solidFill>
                <a:latin typeface="SA-Stick-A-Round-Draft-03.5" panose="02000800000000000000" pitchFamily="2" charset="0"/>
              </a:rPr>
              <a:t>Stage One Findings</a:t>
            </a:r>
            <a:r>
              <a:rPr lang="en-GB" dirty="0"/>
              <a:t>​</a:t>
            </a:r>
            <a:endParaRPr lang="en-GB" sz="6600" dirty="0">
              <a:solidFill>
                <a:srgbClr val="14377D"/>
              </a:solidFill>
              <a:latin typeface="SA-Stick-A-Round-Draft-03.5" panose="02000800000000000000" pitchFamily="2" charset="0"/>
            </a:endParaRPr>
          </a:p>
        </p:txBody>
      </p:sp>
      <p:sp>
        <p:nvSpPr>
          <p:cNvPr id="3" name="Content Placeholder 2">
            <a:extLst>
              <a:ext uri="{FF2B5EF4-FFF2-40B4-BE49-F238E27FC236}">
                <a16:creationId xmlns:a16="http://schemas.microsoft.com/office/drawing/2014/main" id="{03E6FD1C-34A4-4F1F-81C4-DAD7E6749709}"/>
              </a:ext>
            </a:extLst>
          </p:cNvPr>
          <p:cNvSpPr>
            <a:spLocks noGrp="1"/>
          </p:cNvSpPr>
          <p:nvPr>
            <p:ph idx="1"/>
          </p:nvPr>
        </p:nvSpPr>
        <p:spPr>
          <a:xfrm>
            <a:off x="723900" y="1825625"/>
            <a:ext cx="10363200" cy="4351338"/>
          </a:xfrm>
        </p:spPr>
        <p:txBody>
          <a:bodyPr>
            <a:normAutofit/>
          </a:bodyPr>
          <a:lstStyle/>
          <a:p>
            <a:pPr fontAlgn="base"/>
            <a:r>
              <a:rPr lang="en-GB" sz="2200" dirty="0">
                <a:latin typeface="Trebuchet MS" panose="020B0603020202020204" pitchFamily="34" charset="0"/>
              </a:rPr>
              <a:t>London Early Years Foundation(LEYF),  Stage one research highlighted the influence society plays in the attitude towards male practitioners in childcare.</a:t>
            </a:r>
            <a:r>
              <a:rPr lang="en-US" sz="2200" dirty="0">
                <a:latin typeface="Trebuchet MS" panose="020B0603020202020204" pitchFamily="34" charset="0"/>
              </a:rPr>
              <a:t>​</a:t>
            </a:r>
          </a:p>
          <a:p>
            <a:pPr marL="0" indent="0" fontAlgn="base">
              <a:buNone/>
            </a:pPr>
            <a:endParaRPr lang="en-GB" sz="2200" dirty="0">
              <a:latin typeface="Trebuchet MS" panose="020B0603020202020204" pitchFamily="34" charset="0"/>
            </a:endParaRPr>
          </a:p>
          <a:p>
            <a:pPr fontAlgn="base"/>
            <a:r>
              <a:rPr lang="en-GB" sz="2200" dirty="0">
                <a:latin typeface="Trebuchet MS" panose="020B0603020202020204" pitchFamily="34" charset="0"/>
              </a:rPr>
              <a:t>Findings concluded that attitudes to men working with children could be changed. There were some  gendered patterns in that </a:t>
            </a:r>
            <a:r>
              <a:rPr lang="en-US" sz="2200" dirty="0">
                <a:latin typeface="Trebuchet MS" panose="020B0603020202020204" pitchFamily="34" charset="0"/>
              </a:rPr>
              <a:t>​</a:t>
            </a:r>
          </a:p>
          <a:p>
            <a:pPr fontAlgn="base"/>
            <a:r>
              <a:rPr lang="en-GB" sz="2200" i="1" dirty="0">
                <a:latin typeface="Trebuchet MS" panose="020B0603020202020204" pitchFamily="34" charset="0"/>
              </a:rPr>
              <a:t>‘ girls playing with dolls chose female practitioners.’  </a:t>
            </a:r>
            <a:r>
              <a:rPr lang="en-US" sz="2200" dirty="0">
                <a:latin typeface="Trebuchet MS" panose="020B0603020202020204" pitchFamily="34" charset="0"/>
              </a:rPr>
              <a:t>​</a:t>
            </a:r>
          </a:p>
          <a:p>
            <a:pPr fontAlgn="base"/>
            <a:endParaRPr lang="en-GB" sz="2200" dirty="0">
              <a:latin typeface="Trebuchet MS" panose="020B0603020202020204" pitchFamily="34" charset="0"/>
            </a:endParaRPr>
          </a:p>
          <a:p>
            <a:pPr fontAlgn="base"/>
            <a:r>
              <a:rPr lang="en-GB" sz="2200" dirty="0">
                <a:latin typeface="Trebuchet MS" panose="020B0603020202020204" pitchFamily="34" charset="0"/>
              </a:rPr>
              <a:t>Other findings however identified  literacy; stories and singing were only associated with female staff.  </a:t>
            </a:r>
            <a:endParaRPr lang="en-US" sz="2200" dirty="0">
              <a:latin typeface="Trebuchet MS" panose="020B0603020202020204" pitchFamily="34"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5230" y="249885"/>
            <a:ext cx="1468620" cy="1440805"/>
          </a:xfrm>
          <a:prstGeom prst="rect">
            <a:avLst/>
          </a:prstGeom>
        </p:spPr>
      </p:pic>
      <p:pic>
        <p:nvPicPr>
          <p:cNvPr id="7" name="Picture 6">
            <a:extLst>
              <a:ext uri="{FF2B5EF4-FFF2-40B4-BE49-F238E27FC236}">
                <a16:creationId xmlns:a16="http://schemas.microsoft.com/office/drawing/2014/main" id="{D98EC749-220B-48AF-9984-86C880762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975" y="492920"/>
            <a:ext cx="3209925" cy="1069975"/>
          </a:xfrm>
          <a:prstGeom prst="rect">
            <a:avLst/>
          </a:prstGeom>
        </p:spPr>
      </p:pic>
    </p:spTree>
    <p:extLst>
      <p:ext uri="{BB962C8B-B14F-4D97-AF65-F5344CB8AC3E}">
        <p14:creationId xmlns:p14="http://schemas.microsoft.com/office/powerpoint/2010/main" val="2876088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365127"/>
            <a:ext cx="5257800" cy="1325563"/>
          </a:xfrm>
        </p:spPr>
        <p:txBody>
          <a:bodyPr>
            <a:normAutofit/>
          </a:bodyPr>
          <a:lstStyle/>
          <a:p>
            <a:r>
              <a:rPr lang="en-GB" sz="6600" dirty="0">
                <a:solidFill>
                  <a:srgbClr val="14377D"/>
                </a:solidFill>
                <a:latin typeface="SA-Stick-A-Round-Draft-03.5" panose="02000800000000000000" pitchFamily="2" charset="0"/>
              </a:rPr>
              <a:t>Purpose of Stage Two</a:t>
            </a:r>
            <a:r>
              <a:rPr lang="en-GB" dirty="0"/>
              <a:t>​</a:t>
            </a:r>
            <a:endParaRPr lang="en-GB" sz="6600" dirty="0">
              <a:solidFill>
                <a:srgbClr val="14377D"/>
              </a:solidFill>
              <a:latin typeface="SA-Stick-A-Round-Draft-03.5" panose="02000800000000000000" pitchFamily="2" charset="0"/>
            </a:endParaRPr>
          </a:p>
        </p:txBody>
      </p:sp>
      <p:sp>
        <p:nvSpPr>
          <p:cNvPr id="3" name="Content Placeholder 2">
            <a:extLst>
              <a:ext uri="{FF2B5EF4-FFF2-40B4-BE49-F238E27FC236}">
                <a16:creationId xmlns:a16="http://schemas.microsoft.com/office/drawing/2014/main" id="{03E6FD1C-34A4-4F1F-81C4-DAD7E6749709}"/>
              </a:ext>
            </a:extLst>
          </p:cNvPr>
          <p:cNvSpPr>
            <a:spLocks noGrp="1"/>
          </p:cNvSpPr>
          <p:nvPr>
            <p:ph idx="1"/>
          </p:nvPr>
        </p:nvSpPr>
        <p:spPr>
          <a:xfrm>
            <a:off x="723900" y="1825625"/>
            <a:ext cx="6019800" cy="4351338"/>
          </a:xfrm>
        </p:spPr>
        <p:txBody>
          <a:bodyPr>
            <a:normAutofit lnSpcReduction="10000"/>
          </a:bodyPr>
          <a:lstStyle/>
          <a:p>
            <a:pPr fontAlgn="base"/>
            <a:r>
              <a:rPr lang="en-GB" sz="2200" dirty="0">
                <a:latin typeface="Trebuchet MS" panose="020B0603020202020204" pitchFamily="34" charset="0"/>
              </a:rPr>
              <a:t>The previous research reported that children did not differentiate between staff members based on gender when selecting activities. That is however with the exception of literacy.  In this case the boys participated in the activities but chose female practitioners.  This warranted further investigation.</a:t>
            </a:r>
            <a:r>
              <a:rPr lang="en-US" sz="2200" dirty="0">
                <a:latin typeface="Trebuchet MS" panose="020B0603020202020204" pitchFamily="34" charset="0"/>
              </a:rPr>
              <a:t>​</a:t>
            </a:r>
          </a:p>
          <a:p>
            <a:pPr marL="0" indent="0" fontAlgn="base">
              <a:buNone/>
            </a:pPr>
            <a:endParaRPr lang="en-GB" sz="2200" dirty="0">
              <a:latin typeface="Trebuchet MS" panose="020B0603020202020204" pitchFamily="34" charset="0"/>
            </a:endParaRPr>
          </a:p>
          <a:p>
            <a:pPr fontAlgn="base"/>
            <a:r>
              <a:rPr lang="en-GB" sz="2200" dirty="0">
                <a:latin typeface="Trebuchet MS" panose="020B0603020202020204" pitchFamily="34" charset="0"/>
              </a:rPr>
              <a:t>The training  developed by LEYF to respond to this was  designed to increase the children’s engagement with male practitioners during story and singing activities.</a:t>
            </a:r>
            <a:endParaRPr lang="en-US" sz="2200" dirty="0">
              <a:latin typeface="Trebuchet MS" panose="020B0603020202020204" pitchFamily="34"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5230" y="249885"/>
            <a:ext cx="1468620" cy="1440805"/>
          </a:xfrm>
          <a:prstGeom prst="rect">
            <a:avLst/>
          </a:prstGeom>
        </p:spPr>
      </p:pic>
      <p:pic>
        <p:nvPicPr>
          <p:cNvPr id="6" name="Picture 5">
            <a:extLst>
              <a:ext uri="{FF2B5EF4-FFF2-40B4-BE49-F238E27FC236}">
                <a16:creationId xmlns:a16="http://schemas.microsoft.com/office/drawing/2014/main" id="{D14402F1-14D7-42C7-BC66-0AEE2245996A}"/>
              </a:ext>
            </a:extLst>
          </p:cNvPr>
          <p:cNvPicPr>
            <a:picLocks noChangeAspect="1"/>
          </p:cNvPicPr>
          <p:nvPr/>
        </p:nvPicPr>
        <p:blipFill rotWithShape="1">
          <a:blip r:embed="rId3">
            <a:extLst>
              <a:ext uri="{28A0092B-C50C-407E-A947-70E740481C1C}">
                <a14:useLocalDpi xmlns:a14="http://schemas.microsoft.com/office/drawing/2010/main" val="0"/>
              </a:ext>
            </a:extLst>
          </a:blip>
          <a:srcRect l="6873" r="3110"/>
          <a:stretch/>
        </p:blipFill>
        <p:spPr>
          <a:xfrm>
            <a:off x="7067549" y="2359194"/>
            <a:ext cx="4686301" cy="3470691"/>
          </a:xfrm>
          <a:prstGeom prst="rect">
            <a:avLst/>
          </a:prstGeom>
        </p:spPr>
      </p:pic>
      <p:pic>
        <p:nvPicPr>
          <p:cNvPr id="7" name="Picture 6">
            <a:extLst>
              <a:ext uri="{FF2B5EF4-FFF2-40B4-BE49-F238E27FC236}">
                <a16:creationId xmlns:a16="http://schemas.microsoft.com/office/drawing/2014/main" id="{D98EC749-220B-48AF-9984-86C880762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9975" y="492920"/>
            <a:ext cx="3209925" cy="1069975"/>
          </a:xfrm>
          <a:prstGeom prst="rect">
            <a:avLst/>
          </a:prstGeom>
        </p:spPr>
      </p:pic>
    </p:spTree>
    <p:extLst>
      <p:ext uri="{BB962C8B-B14F-4D97-AF65-F5344CB8AC3E}">
        <p14:creationId xmlns:p14="http://schemas.microsoft.com/office/powerpoint/2010/main" val="1240524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365127"/>
            <a:ext cx="5257800" cy="1325563"/>
          </a:xfrm>
        </p:spPr>
        <p:txBody>
          <a:bodyPr>
            <a:normAutofit/>
          </a:bodyPr>
          <a:lstStyle/>
          <a:p>
            <a:r>
              <a:rPr lang="en-GB" sz="6600" dirty="0">
                <a:solidFill>
                  <a:srgbClr val="14377D"/>
                </a:solidFill>
                <a:latin typeface="SA-Stick-A-Round-Draft-03.5" panose="02000800000000000000" pitchFamily="2" charset="0"/>
              </a:rPr>
              <a:t>Research Questions</a:t>
            </a:r>
          </a:p>
        </p:txBody>
      </p:sp>
      <p:sp>
        <p:nvSpPr>
          <p:cNvPr id="3" name="Content Placeholder 2">
            <a:extLst>
              <a:ext uri="{FF2B5EF4-FFF2-40B4-BE49-F238E27FC236}">
                <a16:creationId xmlns:a16="http://schemas.microsoft.com/office/drawing/2014/main" id="{03E6FD1C-34A4-4F1F-81C4-DAD7E6749709}"/>
              </a:ext>
            </a:extLst>
          </p:cNvPr>
          <p:cNvSpPr>
            <a:spLocks noGrp="1"/>
          </p:cNvSpPr>
          <p:nvPr>
            <p:ph idx="1"/>
          </p:nvPr>
        </p:nvSpPr>
        <p:spPr>
          <a:xfrm>
            <a:off x="838200" y="1825625"/>
            <a:ext cx="10153650" cy="4351338"/>
          </a:xfrm>
        </p:spPr>
        <p:txBody>
          <a:bodyPr>
            <a:normAutofit/>
          </a:bodyPr>
          <a:lstStyle/>
          <a:p>
            <a:pPr fontAlgn="base"/>
            <a:r>
              <a:rPr lang="en-GB" sz="2400" dirty="0">
                <a:latin typeface="Trebuchet MS" panose="020B0603020202020204" pitchFamily="34" charset="0"/>
              </a:rPr>
              <a:t>How do children perceive male practitioners?</a:t>
            </a:r>
            <a:r>
              <a:rPr lang="en-US" sz="2400" dirty="0">
                <a:latin typeface="Trebuchet MS" panose="020B0603020202020204" pitchFamily="34" charset="0"/>
              </a:rPr>
              <a:t>​</a:t>
            </a:r>
          </a:p>
          <a:p>
            <a:pPr fontAlgn="base"/>
            <a:endParaRPr lang="en-GB" sz="2400" dirty="0">
              <a:latin typeface="Trebuchet MS" panose="020B0603020202020204" pitchFamily="34" charset="0"/>
            </a:endParaRPr>
          </a:p>
          <a:p>
            <a:pPr fontAlgn="base"/>
            <a:r>
              <a:rPr lang="en-GB" sz="2400" dirty="0">
                <a:latin typeface="Trebuchet MS" panose="020B0603020202020204" pitchFamily="34" charset="0"/>
              </a:rPr>
              <a:t>How do children characterise their relationship with the male practitioners ?</a:t>
            </a:r>
            <a:r>
              <a:rPr lang="en-US" sz="2400" dirty="0">
                <a:latin typeface="Trebuchet MS" panose="020B0603020202020204" pitchFamily="34" charset="0"/>
              </a:rPr>
              <a:t>​</a:t>
            </a:r>
          </a:p>
          <a:p>
            <a:pPr marL="0" indent="0" fontAlgn="base">
              <a:buNone/>
            </a:pPr>
            <a:endParaRPr lang="en-GB" sz="2400" dirty="0">
              <a:latin typeface="Trebuchet MS" panose="020B0603020202020204" pitchFamily="34" charset="0"/>
            </a:endParaRPr>
          </a:p>
          <a:p>
            <a:pPr fontAlgn="base"/>
            <a:r>
              <a:rPr lang="en-GB" sz="2400" dirty="0">
                <a:latin typeface="Trebuchet MS" panose="020B0603020202020204" pitchFamily="34" charset="0"/>
              </a:rPr>
              <a:t>Do children consistently choose staff they like for the activities they do well rather than the associate gender connection. ( For example choosing a woman to play football  because she is really good rather than  a man)?</a:t>
            </a:r>
            <a:endParaRPr lang="en-US" sz="2400" dirty="0">
              <a:latin typeface="Trebuchet MS" panose="020B0603020202020204" pitchFamily="34"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9F91CBF8-6AE5-4BD1-8724-A1B15F55F4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4725" y="492920"/>
            <a:ext cx="3209925" cy="1069975"/>
          </a:xfrm>
          <a:prstGeom prst="rect">
            <a:avLst/>
          </a:prstGeom>
        </p:spPr>
      </p:pic>
    </p:spTree>
    <p:extLst>
      <p:ext uri="{BB962C8B-B14F-4D97-AF65-F5344CB8AC3E}">
        <p14:creationId xmlns:p14="http://schemas.microsoft.com/office/powerpoint/2010/main" val="2866748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365127"/>
            <a:ext cx="5257800" cy="1325563"/>
          </a:xfrm>
        </p:spPr>
        <p:txBody>
          <a:bodyPr>
            <a:normAutofit/>
          </a:bodyPr>
          <a:lstStyle/>
          <a:p>
            <a:r>
              <a:rPr lang="en-GB" sz="6600" dirty="0">
                <a:solidFill>
                  <a:srgbClr val="14377D"/>
                </a:solidFill>
                <a:latin typeface="SA-Stick-A-Round-Draft-03.5" panose="02000800000000000000" pitchFamily="2" charset="0"/>
              </a:rPr>
              <a:t>Research Paradigm</a:t>
            </a:r>
          </a:p>
        </p:txBody>
      </p:sp>
      <p:sp>
        <p:nvSpPr>
          <p:cNvPr id="3" name="Content Placeholder 2">
            <a:extLst>
              <a:ext uri="{FF2B5EF4-FFF2-40B4-BE49-F238E27FC236}">
                <a16:creationId xmlns:a16="http://schemas.microsoft.com/office/drawing/2014/main" id="{03E6FD1C-34A4-4F1F-81C4-DAD7E6749709}"/>
              </a:ext>
            </a:extLst>
          </p:cNvPr>
          <p:cNvSpPr>
            <a:spLocks noGrp="1"/>
          </p:cNvSpPr>
          <p:nvPr>
            <p:ph idx="1"/>
          </p:nvPr>
        </p:nvSpPr>
        <p:spPr>
          <a:xfrm>
            <a:off x="5977718" y="1825625"/>
            <a:ext cx="5014131" cy="4351338"/>
          </a:xfrm>
        </p:spPr>
        <p:txBody>
          <a:bodyPr>
            <a:normAutofit/>
          </a:bodyPr>
          <a:lstStyle/>
          <a:p>
            <a:pPr marL="0" indent="0" fontAlgn="base">
              <a:buNone/>
            </a:pPr>
            <a:r>
              <a:rPr lang="en-GB" sz="2200" dirty="0">
                <a:latin typeface="Trebuchet MS" panose="020B0603020202020204" pitchFamily="34" charset="0"/>
              </a:rPr>
              <a:t>This research is mainly qualitative and based on a sociocultural perspective. The methods are participatory and are based on praxeological values by involving teachers as research partners. </a:t>
            </a:r>
            <a:r>
              <a:rPr lang="en-US" sz="2200" dirty="0">
                <a:latin typeface="Trebuchet MS" panose="020B0603020202020204" pitchFamily="34" charset="0"/>
              </a:rPr>
              <a:t>​</a:t>
            </a:r>
          </a:p>
          <a:p>
            <a:pPr marL="0" indent="0" fontAlgn="base">
              <a:buNone/>
            </a:pPr>
            <a:endParaRPr lang="en-US" sz="2200" dirty="0">
              <a:latin typeface="Trebuchet MS" panose="020B0603020202020204" pitchFamily="34" charset="0"/>
            </a:endParaRPr>
          </a:p>
          <a:p>
            <a:pPr marL="0" indent="0" fontAlgn="base">
              <a:buNone/>
            </a:pPr>
            <a:r>
              <a:rPr lang="en-GB" sz="2200" dirty="0">
                <a:latin typeface="Trebuchet MS" panose="020B0603020202020204" pitchFamily="34" charset="0"/>
              </a:rPr>
              <a:t>Researching in this way provides an opportunity for transformation as the teacher-researchers have shared ownership of research and its outcomes.</a:t>
            </a:r>
            <a:endParaRPr lang="en-US" sz="2200" dirty="0">
              <a:latin typeface="Trebuchet MS" panose="020B0603020202020204" pitchFamily="34"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pic>
        <p:nvPicPr>
          <p:cNvPr id="7" name="Picture 6">
            <a:extLst>
              <a:ext uri="{FF2B5EF4-FFF2-40B4-BE49-F238E27FC236}">
                <a16:creationId xmlns:a16="http://schemas.microsoft.com/office/drawing/2014/main" id="{A3E0D94A-56D9-4810-A16F-9645A97F4C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106" y="2182315"/>
            <a:ext cx="5014131" cy="3342754"/>
          </a:xfrm>
          <a:prstGeom prst="rect">
            <a:avLst/>
          </a:prstGeom>
        </p:spPr>
      </p:pic>
    </p:spTree>
    <p:extLst>
      <p:ext uri="{BB962C8B-B14F-4D97-AF65-F5344CB8AC3E}">
        <p14:creationId xmlns:p14="http://schemas.microsoft.com/office/powerpoint/2010/main" val="3035802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9" name="Rectangle: Rounded Corners 8">
            <a:extLst>
              <a:ext uri="{FF2B5EF4-FFF2-40B4-BE49-F238E27FC236}">
                <a16:creationId xmlns:a16="http://schemas.microsoft.com/office/drawing/2014/main" id="{B990A7A2-3838-4D43-A8D0-7B88A7E3AA39}"/>
              </a:ext>
            </a:extLst>
          </p:cNvPr>
          <p:cNvSpPr/>
          <p:nvPr/>
        </p:nvSpPr>
        <p:spPr>
          <a:xfrm>
            <a:off x="838200" y="2000250"/>
            <a:ext cx="3162300" cy="1104900"/>
          </a:xfrm>
          <a:prstGeom prst="roundRect">
            <a:avLst/>
          </a:prstGeom>
          <a:solidFill>
            <a:srgbClr val="1437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1D1C02E0-17FF-4B82-9E7D-14D3A3855E70}"/>
              </a:ext>
            </a:extLst>
          </p:cNvPr>
          <p:cNvSpPr/>
          <p:nvPr/>
        </p:nvSpPr>
        <p:spPr>
          <a:xfrm>
            <a:off x="4705350" y="2000250"/>
            <a:ext cx="3162300" cy="1104900"/>
          </a:xfrm>
          <a:prstGeom prst="roundRect">
            <a:avLst/>
          </a:prstGeom>
          <a:solidFill>
            <a:srgbClr val="1437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9B8B9540-726C-423C-ADD8-7B00A729BEF1}"/>
              </a:ext>
            </a:extLst>
          </p:cNvPr>
          <p:cNvSpPr/>
          <p:nvPr/>
        </p:nvSpPr>
        <p:spPr>
          <a:xfrm>
            <a:off x="8572500" y="2000250"/>
            <a:ext cx="3162300" cy="1104900"/>
          </a:xfrm>
          <a:prstGeom prst="roundRect">
            <a:avLst/>
          </a:prstGeom>
          <a:solidFill>
            <a:srgbClr val="1437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F52CFCB9-57B0-46EA-9A55-C6FABD86D5B8}"/>
              </a:ext>
            </a:extLst>
          </p:cNvPr>
          <p:cNvSpPr/>
          <p:nvPr/>
        </p:nvSpPr>
        <p:spPr>
          <a:xfrm>
            <a:off x="838200" y="3276600"/>
            <a:ext cx="3162300" cy="110490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7F97A2D7-A296-4881-B440-D7908FC9ECFE}"/>
              </a:ext>
            </a:extLst>
          </p:cNvPr>
          <p:cNvSpPr/>
          <p:nvPr/>
        </p:nvSpPr>
        <p:spPr>
          <a:xfrm>
            <a:off x="4705350" y="3262310"/>
            <a:ext cx="3162300" cy="110490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B5E40E05-2352-413E-9E68-8AFE1DA7CBE0}"/>
              </a:ext>
            </a:extLst>
          </p:cNvPr>
          <p:cNvSpPr/>
          <p:nvPr/>
        </p:nvSpPr>
        <p:spPr>
          <a:xfrm>
            <a:off x="8572500" y="3200401"/>
            <a:ext cx="3162300" cy="110490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8880BF58-99E8-4476-8129-0B7C660F0F82}"/>
              </a:ext>
            </a:extLst>
          </p:cNvPr>
          <p:cNvSpPr/>
          <p:nvPr/>
        </p:nvSpPr>
        <p:spPr>
          <a:xfrm>
            <a:off x="4705350" y="4505320"/>
            <a:ext cx="3162300" cy="110490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60544DA8-504B-4519-977C-07CBF97FA52A}"/>
              </a:ext>
            </a:extLst>
          </p:cNvPr>
          <p:cNvSpPr/>
          <p:nvPr/>
        </p:nvSpPr>
        <p:spPr>
          <a:xfrm>
            <a:off x="8572500" y="4467220"/>
            <a:ext cx="3162300" cy="110490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867D3108-D281-4C2F-B51E-6D6D231300E3}"/>
              </a:ext>
            </a:extLst>
          </p:cNvPr>
          <p:cNvSpPr/>
          <p:nvPr/>
        </p:nvSpPr>
        <p:spPr>
          <a:xfrm>
            <a:off x="8572500" y="5686420"/>
            <a:ext cx="3162300" cy="110490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AD86032B-5871-46E0-A1B5-0725895DF139}"/>
              </a:ext>
            </a:extLst>
          </p:cNvPr>
          <p:cNvSpPr txBox="1"/>
          <p:nvPr/>
        </p:nvSpPr>
        <p:spPr>
          <a:xfrm>
            <a:off x="1162050" y="2133600"/>
            <a:ext cx="2533650" cy="830997"/>
          </a:xfrm>
          <a:prstGeom prst="rect">
            <a:avLst/>
          </a:prstGeom>
          <a:noFill/>
        </p:spPr>
        <p:txBody>
          <a:bodyPr wrap="square" rtlCol="0">
            <a:spAutoFit/>
          </a:bodyPr>
          <a:lstStyle/>
          <a:p>
            <a:pPr algn="ctr"/>
            <a:r>
              <a:rPr lang="en-GB" sz="4800" dirty="0">
                <a:solidFill>
                  <a:schemeClr val="bg1"/>
                </a:solidFill>
                <a:latin typeface="SA-Stick-A-Round-Draft-03.5" panose="02000800000000000000" pitchFamily="2" charset="0"/>
              </a:rPr>
              <a:t>Pre-Meeting</a:t>
            </a:r>
          </a:p>
        </p:txBody>
      </p:sp>
      <p:sp>
        <p:nvSpPr>
          <p:cNvPr id="20" name="TextBox 19">
            <a:extLst>
              <a:ext uri="{FF2B5EF4-FFF2-40B4-BE49-F238E27FC236}">
                <a16:creationId xmlns:a16="http://schemas.microsoft.com/office/drawing/2014/main" id="{4B3B659F-B594-4249-BC98-E6221ED6DF1B}"/>
              </a:ext>
            </a:extLst>
          </p:cNvPr>
          <p:cNvSpPr txBox="1"/>
          <p:nvPr/>
        </p:nvSpPr>
        <p:spPr>
          <a:xfrm>
            <a:off x="5019675" y="2061001"/>
            <a:ext cx="2533650" cy="830997"/>
          </a:xfrm>
          <a:prstGeom prst="rect">
            <a:avLst/>
          </a:prstGeom>
          <a:noFill/>
        </p:spPr>
        <p:txBody>
          <a:bodyPr wrap="square" rtlCol="0">
            <a:spAutoFit/>
          </a:bodyPr>
          <a:lstStyle/>
          <a:p>
            <a:pPr algn="ctr"/>
            <a:r>
              <a:rPr lang="en-GB" sz="4800" dirty="0">
                <a:solidFill>
                  <a:schemeClr val="bg1"/>
                </a:solidFill>
                <a:latin typeface="SA-Stick-A-Round-Draft-03.5" panose="02000800000000000000" pitchFamily="2" charset="0"/>
              </a:rPr>
              <a:t>Interviews</a:t>
            </a:r>
          </a:p>
        </p:txBody>
      </p:sp>
      <p:sp>
        <p:nvSpPr>
          <p:cNvPr id="21" name="TextBox 20">
            <a:extLst>
              <a:ext uri="{FF2B5EF4-FFF2-40B4-BE49-F238E27FC236}">
                <a16:creationId xmlns:a16="http://schemas.microsoft.com/office/drawing/2014/main" id="{AB52A051-E000-4BCF-9B97-ED01FDB63DF4}"/>
              </a:ext>
            </a:extLst>
          </p:cNvPr>
          <p:cNvSpPr txBox="1"/>
          <p:nvPr/>
        </p:nvSpPr>
        <p:spPr>
          <a:xfrm>
            <a:off x="8820150" y="2184060"/>
            <a:ext cx="2533650" cy="830997"/>
          </a:xfrm>
          <a:prstGeom prst="rect">
            <a:avLst/>
          </a:prstGeom>
          <a:noFill/>
        </p:spPr>
        <p:txBody>
          <a:bodyPr wrap="square" rtlCol="0">
            <a:spAutoFit/>
          </a:bodyPr>
          <a:lstStyle/>
          <a:p>
            <a:pPr algn="ctr"/>
            <a:r>
              <a:rPr lang="en-GB" sz="4800" dirty="0">
                <a:solidFill>
                  <a:schemeClr val="bg1"/>
                </a:solidFill>
                <a:latin typeface="SA-Stick-A-Round-Draft-03.5" panose="02000800000000000000" pitchFamily="2" charset="0"/>
              </a:rPr>
              <a:t>Focus Group</a:t>
            </a:r>
          </a:p>
        </p:txBody>
      </p:sp>
      <p:sp>
        <p:nvSpPr>
          <p:cNvPr id="22" name="TextBox 21">
            <a:extLst>
              <a:ext uri="{FF2B5EF4-FFF2-40B4-BE49-F238E27FC236}">
                <a16:creationId xmlns:a16="http://schemas.microsoft.com/office/drawing/2014/main" id="{344A36CF-127F-4997-88DC-7FA3DFDF8E71}"/>
              </a:ext>
            </a:extLst>
          </p:cNvPr>
          <p:cNvSpPr txBox="1"/>
          <p:nvPr/>
        </p:nvSpPr>
        <p:spPr>
          <a:xfrm>
            <a:off x="1162050" y="3394502"/>
            <a:ext cx="2533650" cy="830997"/>
          </a:xfrm>
          <a:prstGeom prst="rect">
            <a:avLst/>
          </a:prstGeom>
          <a:noFill/>
        </p:spPr>
        <p:txBody>
          <a:bodyPr wrap="square" rtlCol="0">
            <a:spAutoFit/>
          </a:bodyPr>
          <a:lstStyle/>
          <a:p>
            <a:pPr algn="ctr"/>
            <a:r>
              <a:rPr lang="en-GB" sz="2400" dirty="0">
                <a:latin typeface="Trebuchet MS" panose="020B0603020202020204" pitchFamily="34" charset="0"/>
              </a:rPr>
              <a:t>Teacher-researchers​</a:t>
            </a:r>
            <a:endParaRPr lang="en-GB" sz="6000" dirty="0">
              <a:solidFill>
                <a:schemeClr val="bg1"/>
              </a:solidFill>
              <a:latin typeface="Trebuchet MS" panose="020B0603020202020204" pitchFamily="34" charset="0"/>
            </a:endParaRPr>
          </a:p>
        </p:txBody>
      </p:sp>
      <p:sp>
        <p:nvSpPr>
          <p:cNvPr id="23" name="TextBox 22">
            <a:extLst>
              <a:ext uri="{FF2B5EF4-FFF2-40B4-BE49-F238E27FC236}">
                <a16:creationId xmlns:a16="http://schemas.microsoft.com/office/drawing/2014/main" id="{FEE70584-38AD-4B62-AFE6-9CF20B9653AC}"/>
              </a:ext>
            </a:extLst>
          </p:cNvPr>
          <p:cNvSpPr txBox="1"/>
          <p:nvPr/>
        </p:nvSpPr>
        <p:spPr>
          <a:xfrm>
            <a:off x="4922044" y="3394502"/>
            <a:ext cx="2533650" cy="830997"/>
          </a:xfrm>
          <a:prstGeom prst="rect">
            <a:avLst/>
          </a:prstGeom>
          <a:noFill/>
        </p:spPr>
        <p:txBody>
          <a:bodyPr wrap="square" rtlCol="0">
            <a:spAutoFit/>
          </a:bodyPr>
          <a:lstStyle/>
          <a:p>
            <a:pPr algn="ctr"/>
            <a:r>
              <a:rPr lang="en-GB" sz="2400" dirty="0">
                <a:latin typeface="Trebuchet MS" panose="020B0603020202020204" pitchFamily="34" charset="0"/>
              </a:rPr>
              <a:t>Teacher-researchers​</a:t>
            </a:r>
            <a:endParaRPr lang="en-GB" sz="6000" dirty="0">
              <a:solidFill>
                <a:schemeClr val="bg1"/>
              </a:solidFill>
              <a:latin typeface="Trebuchet MS" panose="020B0603020202020204" pitchFamily="34" charset="0"/>
            </a:endParaRPr>
          </a:p>
        </p:txBody>
      </p:sp>
      <p:sp>
        <p:nvSpPr>
          <p:cNvPr id="24" name="TextBox 23">
            <a:extLst>
              <a:ext uri="{FF2B5EF4-FFF2-40B4-BE49-F238E27FC236}">
                <a16:creationId xmlns:a16="http://schemas.microsoft.com/office/drawing/2014/main" id="{F8E77436-FC1E-44A6-87C9-F3AC9C3DD56E}"/>
              </a:ext>
            </a:extLst>
          </p:cNvPr>
          <p:cNvSpPr txBox="1"/>
          <p:nvPr/>
        </p:nvSpPr>
        <p:spPr>
          <a:xfrm>
            <a:off x="8986837" y="3337352"/>
            <a:ext cx="2533650" cy="830997"/>
          </a:xfrm>
          <a:prstGeom prst="rect">
            <a:avLst/>
          </a:prstGeom>
          <a:noFill/>
        </p:spPr>
        <p:txBody>
          <a:bodyPr wrap="square" rtlCol="0">
            <a:spAutoFit/>
          </a:bodyPr>
          <a:lstStyle/>
          <a:p>
            <a:pPr algn="ctr"/>
            <a:r>
              <a:rPr lang="en-GB" sz="2400" dirty="0">
                <a:latin typeface="Trebuchet MS" panose="020B0603020202020204" pitchFamily="34" charset="0"/>
              </a:rPr>
              <a:t>Teacher-researchers​</a:t>
            </a:r>
            <a:endParaRPr lang="en-GB" sz="6000" dirty="0">
              <a:solidFill>
                <a:schemeClr val="bg1"/>
              </a:solidFill>
              <a:latin typeface="Trebuchet MS" panose="020B0603020202020204" pitchFamily="34" charset="0"/>
            </a:endParaRPr>
          </a:p>
        </p:txBody>
      </p:sp>
      <p:sp>
        <p:nvSpPr>
          <p:cNvPr id="25" name="TextBox 24">
            <a:extLst>
              <a:ext uri="{FF2B5EF4-FFF2-40B4-BE49-F238E27FC236}">
                <a16:creationId xmlns:a16="http://schemas.microsoft.com/office/drawing/2014/main" id="{159E6682-CFF4-4052-8794-F11F4C352544}"/>
              </a:ext>
            </a:extLst>
          </p:cNvPr>
          <p:cNvSpPr txBox="1"/>
          <p:nvPr/>
        </p:nvSpPr>
        <p:spPr>
          <a:xfrm>
            <a:off x="5019675" y="4642271"/>
            <a:ext cx="2533650" cy="830997"/>
          </a:xfrm>
          <a:prstGeom prst="rect">
            <a:avLst/>
          </a:prstGeom>
          <a:noFill/>
        </p:spPr>
        <p:txBody>
          <a:bodyPr wrap="square" rtlCol="0">
            <a:spAutoFit/>
          </a:bodyPr>
          <a:lstStyle/>
          <a:p>
            <a:pPr algn="ctr"/>
            <a:r>
              <a:rPr lang="en-GB" sz="2400" dirty="0">
                <a:latin typeface="Trebuchet MS" panose="020B0603020202020204" pitchFamily="34" charset="0"/>
              </a:rPr>
              <a:t>13 boys</a:t>
            </a:r>
          </a:p>
          <a:p>
            <a:pPr algn="ctr"/>
            <a:r>
              <a:rPr lang="en-GB" sz="2400" dirty="0">
                <a:latin typeface="Trebuchet MS" panose="020B0603020202020204" pitchFamily="34" charset="0"/>
              </a:rPr>
              <a:t>15 girls​</a:t>
            </a:r>
            <a:endParaRPr lang="en-GB" sz="6000" dirty="0">
              <a:solidFill>
                <a:schemeClr val="bg1"/>
              </a:solidFill>
              <a:latin typeface="Trebuchet MS" panose="020B0603020202020204" pitchFamily="34" charset="0"/>
            </a:endParaRPr>
          </a:p>
        </p:txBody>
      </p:sp>
      <p:sp>
        <p:nvSpPr>
          <p:cNvPr id="26" name="TextBox 25">
            <a:extLst>
              <a:ext uri="{FF2B5EF4-FFF2-40B4-BE49-F238E27FC236}">
                <a16:creationId xmlns:a16="http://schemas.microsoft.com/office/drawing/2014/main" id="{865203ED-B001-477E-BA4E-747BF5E94F94}"/>
              </a:ext>
            </a:extLst>
          </p:cNvPr>
          <p:cNvSpPr txBox="1"/>
          <p:nvPr/>
        </p:nvSpPr>
        <p:spPr>
          <a:xfrm>
            <a:off x="8858250" y="4604171"/>
            <a:ext cx="2533650" cy="830997"/>
          </a:xfrm>
          <a:prstGeom prst="rect">
            <a:avLst/>
          </a:prstGeom>
          <a:noFill/>
        </p:spPr>
        <p:txBody>
          <a:bodyPr wrap="square" rtlCol="0">
            <a:spAutoFit/>
          </a:bodyPr>
          <a:lstStyle/>
          <a:p>
            <a:pPr algn="ctr"/>
            <a:r>
              <a:rPr lang="en-GB" sz="2400" dirty="0">
                <a:latin typeface="Trebuchet MS" panose="020B0603020202020204" pitchFamily="34" charset="0"/>
              </a:rPr>
              <a:t>1 LEYF </a:t>
            </a:r>
          </a:p>
          <a:p>
            <a:pPr algn="ctr"/>
            <a:r>
              <a:rPr lang="en-GB" sz="2400" dirty="0">
                <a:latin typeface="Trebuchet MS" panose="020B0603020202020204" pitchFamily="34" charset="0"/>
              </a:rPr>
              <a:t>Co-ordinator​</a:t>
            </a:r>
            <a:endParaRPr lang="en-GB" sz="6000" dirty="0">
              <a:solidFill>
                <a:schemeClr val="bg1"/>
              </a:solidFill>
              <a:latin typeface="Trebuchet MS" panose="020B0603020202020204" pitchFamily="34" charset="0"/>
            </a:endParaRPr>
          </a:p>
        </p:txBody>
      </p:sp>
      <p:sp>
        <p:nvSpPr>
          <p:cNvPr id="27" name="TextBox 26">
            <a:extLst>
              <a:ext uri="{FF2B5EF4-FFF2-40B4-BE49-F238E27FC236}">
                <a16:creationId xmlns:a16="http://schemas.microsoft.com/office/drawing/2014/main" id="{2BA49F4D-62BE-4BD9-909F-B19D1F2CD847}"/>
              </a:ext>
            </a:extLst>
          </p:cNvPr>
          <p:cNvSpPr txBox="1"/>
          <p:nvPr/>
        </p:nvSpPr>
        <p:spPr>
          <a:xfrm>
            <a:off x="8820150" y="5805688"/>
            <a:ext cx="2533650" cy="830997"/>
          </a:xfrm>
          <a:prstGeom prst="rect">
            <a:avLst/>
          </a:prstGeom>
          <a:noFill/>
        </p:spPr>
        <p:txBody>
          <a:bodyPr wrap="square" rtlCol="0">
            <a:spAutoFit/>
          </a:bodyPr>
          <a:lstStyle/>
          <a:p>
            <a:pPr algn="ctr"/>
            <a:r>
              <a:rPr lang="en-GB" sz="2400" dirty="0">
                <a:latin typeface="Trebuchet MS" panose="020B0603020202020204" pitchFamily="34" charset="0"/>
              </a:rPr>
              <a:t>2 University Researchers</a:t>
            </a:r>
          </a:p>
        </p:txBody>
      </p:sp>
    </p:spTree>
    <p:extLst>
      <p:ext uri="{BB962C8B-B14F-4D97-AF65-F5344CB8AC3E}">
        <p14:creationId xmlns:p14="http://schemas.microsoft.com/office/powerpoint/2010/main" val="3637021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4B3B659F-B594-4249-BC98-E6221ED6DF1B}"/>
              </a:ext>
            </a:extLst>
          </p:cNvPr>
          <p:cNvSpPr txBox="1"/>
          <p:nvPr/>
        </p:nvSpPr>
        <p:spPr>
          <a:xfrm>
            <a:off x="5019675" y="2061001"/>
            <a:ext cx="2533650" cy="830997"/>
          </a:xfrm>
          <a:prstGeom prst="rect">
            <a:avLst/>
          </a:prstGeom>
          <a:noFill/>
        </p:spPr>
        <p:txBody>
          <a:bodyPr wrap="square" rtlCol="0">
            <a:spAutoFit/>
          </a:bodyPr>
          <a:lstStyle/>
          <a:p>
            <a:pPr algn="ctr"/>
            <a:r>
              <a:rPr lang="en-GB" sz="4800" dirty="0">
                <a:solidFill>
                  <a:schemeClr val="bg1"/>
                </a:solidFill>
                <a:latin typeface="SA-Stick-A-Round-Draft-03.5" panose="02000800000000000000" pitchFamily="2" charset="0"/>
              </a:rPr>
              <a:t>Interviews</a:t>
            </a:r>
          </a:p>
        </p:txBody>
      </p:sp>
      <p:pic>
        <p:nvPicPr>
          <p:cNvPr id="2050" name="Picture 2">
            <a:extLst>
              <a:ext uri="{FF2B5EF4-FFF2-40B4-BE49-F238E27FC236}">
                <a16:creationId xmlns:a16="http://schemas.microsoft.com/office/drawing/2014/main" id="{9FD1C95E-9238-4C5A-9C2D-79BD497C6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 y="0"/>
            <a:ext cx="2945340" cy="23050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62C71D7B-0844-4DED-870E-6D41267117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6921" y="-22225"/>
            <a:ext cx="3617411" cy="23050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242B4F4-6094-4D27-BAF1-FC1CFA8B57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66676"/>
            <a:ext cx="3187449" cy="230505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23C56C31-918A-4BD4-A3AF-859A4B6DB51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6914"/>
          <a:stretch/>
        </p:blipFill>
        <p:spPr bwMode="auto">
          <a:xfrm>
            <a:off x="9295079" y="-22225"/>
            <a:ext cx="2896922" cy="22472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EC289692-90AD-4968-8281-7571D1650A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61379" y="2170116"/>
            <a:ext cx="2630621" cy="182562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52009F7-E2A6-4E83-B32C-B243DAC8F9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3958" y="2156802"/>
            <a:ext cx="2922907" cy="214098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A000B9E5-5F91-4660-8D4E-D8F025C46A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7140" y="2225065"/>
            <a:ext cx="2859855" cy="214098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E923ED02-4DB1-4844-BB3F-947EAD65C1F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3327"/>
          <a:stretch/>
        </p:blipFill>
        <p:spPr bwMode="auto">
          <a:xfrm>
            <a:off x="6470018" y="4297787"/>
            <a:ext cx="3328339" cy="2560214"/>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a:extLst>
              <a:ext uri="{FF2B5EF4-FFF2-40B4-BE49-F238E27FC236}">
                <a16:creationId xmlns:a16="http://schemas.microsoft.com/office/drawing/2014/main" id="{DD06A6C7-1B22-48B4-86EB-61EB3C8432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4" y="2268708"/>
            <a:ext cx="3830940" cy="243234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F0630CC7-1776-4663-8FC1-8815D64287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12" y="4638687"/>
            <a:ext cx="3521552" cy="2219313"/>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61CA62D4-48A9-4E4D-A6C6-4AB9C35C96B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200" y="3912580"/>
            <a:ext cx="2630620" cy="18106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2059" name="Picture 11">
            <a:extLst>
              <a:ext uri="{FF2B5EF4-FFF2-40B4-BE49-F238E27FC236}">
                <a16:creationId xmlns:a16="http://schemas.microsoft.com/office/drawing/2014/main" id="{58F57381-805D-457F-A8A5-98E5DD2875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1" b="1602"/>
          <a:stretch/>
        </p:blipFill>
        <p:spPr bwMode="auto">
          <a:xfrm>
            <a:off x="3383043" y="4321600"/>
            <a:ext cx="3430330" cy="25364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a:extLst>
              <a:ext uri="{FF2B5EF4-FFF2-40B4-BE49-F238E27FC236}">
                <a16:creationId xmlns:a16="http://schemas.microsoft.com/office/drawing/2014/main" id="{A0FA53D9-0283-4177-A7EF-01B3363D4157}"/>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r="8353"/>
          <a:stretch/>
        </p:blipFill>
        <p:spPr bwMode="auto">
          <a:xfrm>
            <a:off x="9626865" y="4914787"/>
            <a:ext cx="2560955" cy="1943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635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365127"/>
            <a:ext cx="5257800" cy="1325563"/>
          </a:xfrm>
        </p:spPr>
        <p:txBody>
          <a:bodyPr>
            <a:normAutofit/>
          </a:bodyPr>
          <a:lstStyle/>
          <a:p>
            <a:r>
              <a:rPr lang="en-GB" sz="6600" dirty="0">
                <a:solidFill>
                  <a:srgbClr val="14377D"/>
                </a:solidFill>
                <a:latin typeface="SA-Stick-A-Round-Draft-03.5" panose="02000800000000000000" pitchFamily="2" charset="0"/>
              </a:rPr>
              <a:t>Data Analysis</a:t>
            </a:r>
          </a:p>
        </p:txBody>
      </p:sp>
      <p:sp>
        <p:nvSpPr>
          <p:cNvPr id="3" name="Content Placeholder 2">
            <a:extLst>
              <a:ext uri="{FF2B5EF4-FFF2-40B4-BE49-F238E27FC236}">
                <a16:creationId xmlns:a16="http://schemas.microsoft.com/office/drawing/2014/main" id="{03E6FD1C-34A4-4F1F-81C4-DAD7E6749709}"/>
              </a:ext>
            </a:extLst>
          </p:cNvPr>
          <p:cNvSpPr>
            <a:spLocks noGrp="1"/>
          </p:cNvSpPr>
          <p:nvPr>
            <p:ph idx="1"/>
          </p:nvPr>
        </p:nvSpPr>
        <p:spPr>
          <a:xfrm>
            <a:off x="838200" y="1825625"/>
            <a:ext cx="10153650" cy="4351338"/>
          </a:xfrm>
        </p:spPr>
        <p:txBody>
          <a:bodyPr>
            <a:normAutofit fontScale="85000" lnSpcReduction="20000"/>
          </a:bodyPr>
          <a:lstStyle/>
          <a:p>
            <a:pPr fontAlgn="base"/>
            <a:r>
              <a:rPr lang="en-GB" sz="2600" dirty="0">
                <a:latin typeface="Trebuchet MS" panose="020B0603020202020204" pitchFamily="34" charset="0"/>
              </a:rPr>
              <a:t>Discourse and thematic analysis,  grounded in a social constructivist and socio-cultural approach. </a:t>
            </a:r>
            <a:r>
              <a:rPr lang="en-US" sz="2600" dirty="0">
                <a:latin typeface="Trebuchet MS" panose="020B0603020202020204" pitchFamily="34" charset="0"/>
              </a:rPr>
              <a:t>​</a:t>
            </a:r>
          </a:p>
          <a:p>
            <a:pPr fontAlgn="base"/>
            <a:r>
              <a:rPr lang="en-GB" sz="2600" dirty="0">
                <a:latin typeface="Trebuchet MS" panose="020B0603020202020204" pitchFamily="34" charset="0"/>
              </a:rPr>
              <a:t> Key analytics are interactions, choice and reason. </a:t>
            </a:r>
            <a:r>
              <a:rPr lang="en-US" sz="2600" dirty="0">
                <a:latin typeface="Trebuchet MS" panose="020B0603020202020204" pitchFamily="34" charset="0"/>
              </a:rPr>
              <a:t>​</a:t>
            </a:r>
          </a:p>
          <a:p>
            <a:pPr fontAlgn="base"/>
            <a:r>
              <a:rPr lang="en-GB" sz="2600" dirty="0">
                <a:latin typeface="Trebuchet MS" panose="020B0603020202020204" pitchFamily="34" charset="0"/>
              </a:rPr>
              <a:t>Transcripts were analysed in terms of how concepts of gender stereotypes affect how and why children make choices in terms of gender and activity.</a:t>
            </a:r>
            <a:r>
              <a:rPr lang="en-US" sz="2600" dirty="0">
                <a:latin typeface="Trebuchet MS" panose="020B0603020202020204" pitchFamily="34" charset="0"/>
              </a:rPr>
              <a:t>​</a:t>
            </a:r>
          </a:p>
          <a:p>
            <a:pPr fontAlgn="base"/>
            <a:r>
              <a:rPr lang="en-GB" sz="2600" dirty="0">
                <a:latin typeface="Trebuchet MS" panose="020B0603020202020204" pitchFamily="34" charset="0"/>
              </a:rPr>
              <a:t>The children’s data is enhanced through the focus group discussion with the teacher-researchers.</a:t>
            </a:r>
          </a:p>
          <a:p>
            <a:pPr marL="0" indent="0" fontAlgn="base">
              <a:buNone/>
            </a:pPr>
            <a:endParaRPr lang="en-GB" sz="2200" dirty="0">
              <a:latin typeface="Trebuchet MS" panose="020B0603020202020204" pitchFamily="34" charset="0"/>
            </a:endParaRPr>
          </a:p>
          <a:p>
            <a:pPr marL="0" indent="0" fontAlgn="base">
              <a:buNone/>
            </a:pPr>
            <a:r>
              <a:rPr lang="en-GB" i="1" dirty="0"/>
              <a:t>…. culture spreads like the surface of a body of water, spreading towards available spaces or trickling downwards towards new spaces through fissures and gaps, eroding what is in its way. The surface can be interrupted and moved, but these disturbances leave no trace, as the water is charged with pressure and potential to always seek its equilibrium, and thereby establish smooth space.“* Deleuze and Guttari,1980)</a:t>
            </a:r>
            <a:endParaRPr lang="en-US" sz="2200" dirty="0">
              <a:latin typeface="Trebuchet MS" panose="020B0603020202020204" pitchFamily="34"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Tree>
    <p:extLst>
      <p:ext uri="{BB962C8B-B14F-4D97-AF65-F5344CB8AC3E}">
        <p14:creationId xmlns:p14="http://schemas.microsoft.com/office/powerpoint/2010/main" val="305218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199" y="432594"/>
            <a:ext cx="6543675" cy="1325563"/>
          </a:xfrm>
        </p:spPr>
        <p:txBody>
          <a:bodyPr>
            <a:normAutofit fontScale="90000"/>
          </a:bodyPr>
          <a:lstStyle/>
          <a:p>
            <a:r>
              <a:rPr lang="en-GB" sz="6600" dirty="0">
                <a:solidFill>
                  <a:srgbClr val="14377D"/>
                </a:solidFill>
                <a:latin typeface="SA-Stick-A-Round-Draft-03.5" panose="02000800000000000000" pitchFamily="2" charset="0"/>
              </a:rPr>
              <a:t>How do children perceive male practitioners?</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8" name="Rectangle 7">
            <a:extLst>
              <a:ext uri="{FF2B5EF4-FFF2-40B4-BE49-F238E27FC236}">
                <a16:creationId xmlns:a16="http://schemas.microsoft.com/office/drawing/2014/main" id="{802C7292-C992-4ADD-BE7D-6B693034F15F}"/>
              </a:ext>
            </a:extLst>
          </p:cNvPr>
          <p:cNvSpPr/>
          <p:nvPr/>
        </p:nvSpPr>
        <p:spPr>
          <a:xfrm>
            <a:off x="5974813" y="3244334"/>
            <a:ext cx="242374" cy="369332"/>
          </a:xfrm>
          <a:prstGeom prst="rect">
            <a:avLst/>
          </a:prstGeom>
        </p:spPr>
        <p:txBody>
          <a:bodyPr wrap="none">
            <a:spAutoFit/>
          </a:bodyPr>
          <a:lstStyle/>
          <a:p>
            <a:r>
              <a:rPr lang="en-GB" dirty="0">
                <a:solidFill>
                  <a:srgbClr val="000000"/>
                </a:solidFill>
                <a:latin typeface="Times New Roman" panose="02020603050405020304" pitchFamily="18" charset="0"/>
              </a:rPr>
              <a:t> </a:t>
            </a:r>
            <a:endParaRPr lang="en-GB" dirty="0"/>
          </a:p>
        </p:txBody>
      </p:sp>
      <p:pic>
        <p:nvPicPr>
          <p:cNvPr id="9" name="Picture 8">
            <a:extLst>
              <a:ext uri="{FF2B5EF4-FFF2-40B4-BE49-F238E27FC236}">
                <a16:creationId xmlns:a16="http://schemas.microsoft.com/office/drawing/2014/main" id="{EF61724D-02E5-4CF7-BFAB-0CAAF23BC473}"/>
              </a:ext>
            </a:extLst>
          </p:cNvPr>
          <p:cNvPicPr>
            <a:picLocks noChangeAspect="1"/>
          </p:cNvPicPr>
          <p:nvPr/>
        </p:nvPicPr>
        <p:blipFill rotWithShape="1">
          <a:blip r:embed="rId4"/>
          <a:srcRect l="74651" t="45392" r="8907" b="27061"/>
          <a:stretch/>
        </p:blipFill>
        <p:spPr>
          <a:xfrm>
            <a:off x="1771650" y="2001192"/>
            <a:ext cx="8820150" cy="4856808"/>
          </a:xfrm>
          <a:prstGeom prst="rect">
            <a:avLst/>
          </a:prstGeom>
        </p:spPr>
      </p:pic>
    </p:spTree>
    <p:extLst>
      <p:ext uri="{BB962C8B-B14F-4D97-AF65-F5344CB8AC3E}">
        <p14:creationId xmlns:p14="http://schemas.microsoft.com/office/powerpoint/2010/main" val="1238540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2C7292-C992-4ADD-BE7D-6B693034F15F}"/>
              </a:ext>
            </a:extLst>
          </p:cNvPr>
          <p:cNvSpPr/>
          <p:nvPr/>
        </p:nvSpPr>
        <p:spPr>
          <a:xfrm>
            <a:off x="5974813" y="3244334"/>
            <a:ext cx="242374" cy="369332"/>
          </a:xfrm>
          <a:prstGeom prst="rect">
            <a:avLst/>
          </a:prstGeom>
        </p:spPr>
        <p:txBody>
          <a:bodyPr wrap="none">
            <a:spAutoFit/>
          </a:bodyPr>
          <a:lstStyle/>
          <a:p>
            <a:r>
              <a:rPr lang="en-GB" dirty="0">
                <a:solidFill>
                  <a:srgbClr val="000000"/>
                </a:solidFill>
                <a:latin typeface="Times New Roman" panose="02020603050405020304" pitchFamily="18" charset="0"/>
              </a:rPr>
              <a:t> </a:t>
            </a:r>
            <a:endParaRPr lang="en-GB" dirty="0"/>
          </a:p>
        </p:txBody>
      </p:sp>
      <p:pic>
        <p:nvPicPr>
          <p:cNvPr id="11" name="Picture 10">
            <a:extLst>
              <a:ext uri="{FF2B5EF4-FFF2-40B4-BE49-F238E27FC236}">
                <a16:creationId xmlns:a16="http://schemas.microsoft.com/office/drawing/2014/main" id="{447FB1D7-DCE8-49DF-8D9D-F78F3D332FD8}"/>
              </a:ext>
            </a:extLst>
          </p:cNvPr>
          <p:cNvPicPr>
            <a:picLocks noChangeAspect="1"/>
          </p:cNvPicPr>
          <p:nvPr/>
        </p:nvPicPr>
        <p:blipFill rotWithShape="1">
          <a:blip r:embed="rId2"/>
          <a:srcRect l="74652" t="41141" r="9374" b="24288"/>
          <a:stretch/>
        </p:blipFill>
        <p:spPr>
          <a:xfrm>
            <a:off x="4810126" y="1292869"/>
            <a:ext cx="7181268" cy="5107931"/>
          </a:xfrm>
          <a:prstGeom prst="rect">
            <a:avLst/>
          </a:prstGeom>
        </p:spPr>
      </p:pic>
      <p:pic>
        <p:nvPicPr>
          <p:cNvPr id="4" name="Picture 3">
            <a:extLst>
              <a:ext uri="{FF2B5EF4-FFF2-40B4-BE49-F238E27FC236}">
                <a16:creationId xmlns:a16="http://schemas.microsoft.com/office/drawing/2014/main" id="{B2638560-34DF-41D2-8273-BEF9582C8BDE}"/>
              </a:ext>
            </a:extLst>
          </p:cNvPr>
          <p:cNvPicPr>
            <a:picLocks noChangeAspect="1"/>
          </p:cNvPicPr>
          <p:nvPr/>
        </p:nvPicPr>
        <p:blipFill rotWithShape="1">
          <a:blip r:embed="rId3"/>
          <a:srcRect l="69133" t="39541" r="19221" b="26298"/>
          <a:stretch/>
        </p:blipFill>
        <p:spPr>
          <a:xfrm>
            <a:off x="0" y="1121805"/>
            <a:ext cx="5475845" cy="5278995"/>
          </a:xfrm>
          <a:prstGeom prst="rect">
            <a:avLst/>
          </a:prstGeom>
        </p:spPr>
      </p:pic>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Tree>
    <p:extLst>
      <p:ext uri="{BB962C8B-B14F-4D97-AF65-F5344CB8AC3E}">
        <p14:creationId xmlns:p14="http://schemas.microsoft.com/office/powerpoint/2010/main" val="406955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695E5EED-221C-4CF9-AB28-F54099AF667E}"/>
              </a:ext>
            </a:extLst>
          </p:cNvPr>
          <p:cNvPicPr>
            <a:picLocks noChangeAspect="1"/>
          </p:cNvPicPr>
          <p:nvPr/>
        </p:nvPicPr>
        <p:blipFill rotWithShape="1">
          <a:blip r:embed="rId3"/>
          <a:srcRect t="12046" b="9131"/>
          <a:stretch/>
        </p:blipFill>
        <p:spPr>
          <a:xfrm rot="20084549">
            <a:off x="5841460" y="4326080"/>
            <a:ext cx="1083533" cy="922409"/>
          </a:xfrm>
          <a:prstGeom prst="rect">
            <a:avLst/>
          </a:prstGeom>
        </p:spPr>
      </p:pic>
      <p:pic>
        <p:nvPicPr>
          <p:cNvPr id="29" name="Picture 28">
            <a:extLst>
              <a:ext uri="{FF2B5EF4-FFF2-40B4-BE49-F238E27FC236}">
                <a16:creationId xmlns:a16="http://schemas.microsoft.com/office/drawing/2014/main" id="{B41E3FBB-C7EB-4B78-9EB5-BA618EF3DD8B}"/>
              </a:ext>
            </a:extLst>
          </p:cNvPr>
          <p:cNvPicPr>
            <a:picLocks noChangeAspect="1"/>
          </p:cNvPicPr>
          <p:nvPr/>
        </p:nvPicPr>
        <p:blipFill>
          <a:blip r:embed="rId4"/>
          <a:stretch>
            <a:fillRect/>
          </a:stretch>
        </p:blipFill>
        <p:spPr>
          <a:xfrm rot="15234423" flipH="1">
            <a:off x="6184689" y="1518910"/>
            <a:ext cx="2249969" cy="1634008"/>
          </a:xfrm>
          <a:prstGeom prst="rect">
            <a:avLst/>
          </a:prstGeom>
        </p:spPr>
      </p:pic>
      <p:pic>
        <p:nvPicPr>
          <p:cNvPr id="4" name="Picture 3">
            <a:extLst>
              <a:ext uri="{FF2B5EF4-FFF2-40B4-BE49-F238E27FC236}">
                <a16:creationId xmlns:a16="http://schemas.microsoft.com/office/drawing/2014/main" id="{2E66774E-6478-44DF-BBB2-ED3796CA2598}"/>
              </a:ext>
            </a:extLst>
          </p:cNvPr>
          <p:cNvPicPr>
            <a:picLocks noChangeAspect="1"/>
          </p:cNvPicPr>
          <p:nvPr/>
        </p:nvPicPr>
        <p:blipFill>
          <a:blip r:embed="rId5"/>
          <a:stretch>
            <a:fillRect/>
          </a:stretch>
        </p:blipFill>
        <p:spPr>
          <a:xfrm rot="894670">
            <a:off x="10521237" y="3141887"/>
            <a:ext cx="1619428" cy="2194325"/>
          </a:xfrm>
          <a:prstGeom prst="rect">
            <a:avLst/>
          </a:prstGeom>
        </p:spPr>
      </p:pic>
      <p:pic>
        <p:nvPicPr>
          <p:cNvPr id="7" name="Picture 6">
            <a:extLst>
              <a:ext uri="{FF2B5EF4-FFF2-40B4-BE49-F238E27FC236}">
                <a16:creationId xmlns:a16="http://schemas.microsoft.com/office/drawing/2014/main" id="{B3011D07-3550-422D-BDF6-FAEBEC5DCA3D}"/>
              </a:ext>
            </a:extLst>
          </p:cNvPr>
          <p:cNvPicPr>
            <a:picLocks noChangeAspect="1"/>
          </p:cNvPicPr>
          <p:nvPr/>
        </p:nvPicPr>
        <p:blipFill>
          <a:blip r:embed="rId6"/>
          <a:stretch>
            <a:fillRect/>
          </a:stretch>
        </p:blipFill>
        <p:spPr>
          <a:xfrm>
            <a:off x="1085808" y="3201586"/>
            <a:ext cx="2496543" cy="1590934"/>
          </a:xfrm>
          <a:prstGeom prst="rect">
            <a:avLst/>
          </a:prstGeom>
        </p:spPr>
      </p:pic>
      <p:pic>
        <p:nvPicPr>
          <p:cNvPr id="28" name="Picture 27">
            <a:extLst>
              <a:ext uri="{FF2B5EF4-FFF2-40B4-BE49-F238E27FC236}">
                <a16:creationId xmlns:a16="http://schemas.microsoft.com/office/drawing/2014/main" id="{45AC09FA-6011-4778-86AE-046EAAD7ABA3}"/>
              </a:ext>
            </a:extLst>
          </p:cNvPr>
          <p:cNvPicPr>
            <a:picLocks noChangeAspect="1"/>
          </p:cNvPicPr>
          <p:nvPr/>
        </p:nvPicPr>
        <p:blipFill>
          <a:blip r:embed="rId7"/>
          <a:stretch>
            <a:fillRect/>
          </a:stretch>
        </p:blipFill>
        <p:spPr>
          <a:xfrm>
            <a:off x="2802266" y="1506417"/>
            <a:ext cx="1697424" cy="1163948"/>
          </a:xfrm>
          <a:prstGeom prst="rect">
            <a:avLst/>
          </a:prstGeom>
        </p:spPr>
      </p:pic>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199" y="432594"/>
            <a:ext cx="6543675" cy="1325563"/>
          </a:xfrm>
        </p:spPr>
        <p:txBody>
          <a:bodyPr>
            <a:normAutofit fontScale="90000"/>
          </a:bodyPr>
          <a:lstStyle/>
          <a:p>
            <a:r>
              <a:rPr lang="en-GB" sz="6600" dirty="0">
                <a:solidFill>
                  <a:srgbClr val="14377D"/>
                </a:solidFill>
                <a:latin typeface="SA-Stick-A-Round-Draft-03.5" panose="02000800000000000000" pitchFamily="2" charset="0"/>
              </a:rPr>
              <a:t>Why did you choose that teacher?</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8" name="Rectangle 7">
            <a:extLst>
              <a:ext uri="{FF2B5EF4-FFF2-40B4-BE49-F238E27FC236}">
                <a16:creationId xmlns:a16="http://schemas.microsoft.com/office/drawing/2014/main" id="{802C7292-C992-4ADD-BE7D-6B693034F15F}"/>
              </a:ext>
            </a:extLst>
          </p:cNvPr>
          <p:cNvSpPr/>
          <p:nvPr/>
        </p:nvSpPr>
        <p:spPr>
          <a:xfrm>
            <a:off x="5974813" y="3244334"/>
            <a:ext cx="242374" cy="369332"/>
          </a:xfrm>
          <a:prstGeom prst="rect">
            <a:avLst/>
          </a:prstGeom>
        </p:spPr>
        <p:txBody>
          <a:bodyPr wrap="none">
            <a:spAutoFit/>
          </a:bodyPr>
          <a:lstStyle/>
          <a:p>
            <a:r>
              <a:rPr lang="en-GB" dirty="0">
                <a:solidFill>
                  <a:srgbClr val="000000"/>
                </a:solidFill>
                <a:latin typeface="Times New Roman" panose="02020603050405020304" pitchFamily="18" charset="0"/>
              </a:rPr>
              <a:t> </a:t>
            </a:r>
            <a:endParaRPr lang="en-GB" dirty="0"/>
          </a:p>
        </p:txBody>
      </p:sp>
      <p:sp>
        <p:nvSpPr>
          <p:cNvPr id="10" name="Rectangle: Rounded Corners 9">
            <a:extLst>
              <a:ext uri="{FF2B5EF4-FFF2-40B4-BE49-F238E27FC236}">
                <a16:creationId xmlns:a16="http://schemas.microsoft.com/office/drawing/2014/main" id="{5E69E04B-224C-48DD-A1C4-66B652C2385E}"/>
              </a:ext>
            </a:extLst>
          </p:cNvPr>
          <p:cNvSpPr/>
          <p:nvPr/>
        </p:nvSpPr>
        <p:spPr>
          <a:xfrm>
            <a:off x="466311" y="1938574"/>
            <a:ext cx="2533650" cy="132556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DC8C6BF2-1FBB-4B4F-8EF7-FFA67FAA53E8}"/>
              </a:ext>
            </a:extLst>
          </p:cNvPr>
          <p:cNvSpPr txBox="1"/>
          <p:nvPr/>
        </p:nvSpPr>
        <p:spPr>
          <a:xfrm>
            <a:off x="466311" y="2001192"/>
            <a:ext cx="2533650" cy="1200329"/>
          </a:xfrm>
          <a:prstGeom prst="rect">
            <a:avLst/>
          </a:prstGeom>
          <a:noFill/>
        </p:spPr>
        <p:txBody>
          <a:bodyPr wrap="square" rtlCol="0">
            <a:spAutoFit/>
          </a:bodyPr>
          <a:lstStyle/>
          <a:p>
            <a:pPr algn="ctr"/>
            <a:r>
              <a:rPr lang="en-GB" sz="2400" dirty="0">
                <a:latin typeface="Trebuchet MS" panose="020B0603020202020204" pitchFamily="34" charset="0"/>
              </a:rPr>
              <a:t>“She can hold a spider and not be scared”​</a:t>
            </a:r>
            <a:endParaRPr lang="en-GB" sz="6000" dirty="0">
              <a:solidFill>
                <a:schemeClr val="bg1"/>
              </a:solidFill>
              <a:latin typeface="Trebuchet MS" panose="020B0603020202020204" pitchFamily="34" charset="0"/>
            </a:endParaRPr>
          </a:p>
        </p:txBody>
      </p:sp>
      <p:sp>
        <p:nvSpPr>
          <p:cNvPr id="12" name="Rectangle: Rounded Corners 11">
            <a:extLst>
              <a:ext uri="{FF2B5EF4-FFF2-40B4-BE49-F238E27FC236}">
                <a16:creationId xmlns:a16="http://schemas.microsoft.com/office/drawing/2014/main" id="{5E07E8E7-7D46-43AF-B7AC-7EA052B8CA41}"/>
              </a:ext>
            </a:extLst>
          </p:cNvPr>
          <p:cNvSpPr/>
          <p:nvPr/>
        </p:nvSpPr>
        <p:spPr>
          <a:xfrm>
            <a:off x="6672104" y="3380814"/>
            <a:ext cx="2533650" cy="132556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03C9E3EE-C89A-4469-BD95-72694E076F13}"/>
              </a:ext>
            </a:extLst>
          </p:cNvPr>
          <p:cNvSpPr txBox="1"/>
          <p:nvPr/>
        </p:nvSpPr>
        <p:spPr>
          <a:xfrm>
            <a:off x="6672104" y="3443432"/>
            <a:ext cx="2533650" cy="1200329"/>
          </a:xfrm>
          <a:prstGeom prst="rect">
            <a:avLst/>
          </a:prstGeom>
          <a:noFill/>
        </p:spPr>
        <p:txBody>
          <a:bodyPr wrap="square" rtlCol="0">
            <a:spAutoFit/>
          </a:bodyPr>
          <a:lstStyle/>
          <a:p>
            <a:pPr algn="ctr"/>
            <a:r>
              <a:rPr lang="en-GB" sz="2400" dirty="0">
                <a:latin typeface="Trebuchet MS" panose="020B0603020202020204" pitchFamily="34" charset="0"/>
              </a:rPr>
              <a:t>“She sings quietly and gently”​</a:t>
            </a:r>
            <a:endParaRPr lang="en-GB" sz="6000" dirty="0">
              <a:solidFill>
                <a:schemeClr val="bg1"/>
              </a:solidFill>
              <a:latin typeface="Trebuchet MS" panose="020B0603020202020204" pitchFamily="34" charset="0"/>
            </a:endParaRPr>
          </a:p>
        </p:txBody>
      </p:sp>
      <p:sp>
        <p:nvSpPr>
          <p:cNvPr id="14" name="Rectangle: Rounded Corners 13">
            <a:extLst>
              <a:ext uri="{FF2B5EF4-FFF2-40B4-BE49-F238E27FC236}">
                <a16:creationId xmlns:a16="http://schemas.microsoft.com/office/drawing/2014/main" id="{B59EC4E5-0B9B-4087-A998-B8B8CC048569}"/>
              </a:ext>
            </a:extLst>
          </p:cNvPr>
          <p:cNvSpPr/>
          <p:nvPr/>
        </p:nvSpPr>
        <p:spPr>
          <a:xfrm>
            <a:off x="3275125" y="3438939"/>
            <a:ext cx="2533650" cy="132556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03C84D27-6404-4071-B345-EA2F320FD2C5}"/>
              </a:ext>
            </a:extLst>
          </p:cNvPr>
          <p:cNvSpPr txBox="1"/>
          <p:nvPr/>
        </p:nvSpPr>
        <p:spPr>
          <a:xfrm>
            <a:off x="3275125" y="3501557"/>
            <a:ext cx="2533650" cy="1200329"/>
          </a:xfrm>
          <a:prstGeom prst="rect">
            <a:avLst/>
          </a:prstGeom>
          <a:noFill/>
        </p:spPr>
        <p:txBody>
          <a:bodyPr wrap="square" rtlCol="0">
            <a:spAutoFit/>
          </a:bodyPr>
          <a:lstStyle/>
          <a:p>
            <a:pPr algn="ctr"/>
            <a:r>
              <a:rPr lang="en-GB" sz="2400" dirty="0">
                <a:latin typeface="Trebuchet MS" panose="020B0603020202020204" pitchFamily="34" charset="0"/>
              </a:rPr>
              <a:t>“Because he tells me about dinosaurs”​</a:t>
            </a:r>
            <a:endParaRPr lang="en-GB" sz="6000" dirty="0">
              <a:solidFill>
                <a:schemeClr val="bg1"/>
              </a:solidFill>
              <a:latin typeface="Trebuchet MS" panose="020B0603020202020204" pitchFamily="34" charset="0"/>
            </a:endParaRPr>
          </a:p>
        </p:txBody>
      </p:sp>
      <p:sp>
        <p:nvSpPr>
          <p:cNvPr id="16" name="Rectangle: Rounded Corners 15">
            <a:extLst>
              <a:ext uri="{FF2B5EF4-FFF2-40B4-BE49-F238E27FC236}">
                <a16:creationId xmlns:a16="http://schemas.microsoft.com/office/drawing/2014/main" id="{A4F9C0BF-6351-46F0-9E68-719FE7D508E4}"/>
              </a:ext>
            </a:extLst>
          </p:cNvPr>
          <p:cNvSpPr/>
          <p:nvPr/>
        </p:nvSpPr>
        <p:spPr>
          <a:xfrm>
            <a:off x="506365" y="4792900"/>
            <a:ext cx="2611506" cy="132556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A691A832-EF24-4AA4-AA41-2E62B814F760}"/>
              </a:ext>
            </a:extLst>
          </p:cNvPr>
          <p:cNvSpPr txBox="1"/>
          <p:nvPr/>
        </p:nvSpPr>
        <p:spPr>
          <a:xfrm>
            <a:off x="506365" y="4855518"/>
            <a:ext cx="2611506" cy="1200329"/>
          </a:xfrm>
          <a:prstGeom prst="rect">
            <a:avLst/>
          </a:prstGeom>
          <a:noFill/>
        </p:spPr>
        <p:txBody>
          <a:bodyPr wrap="square" rtlCol="0">
            <a:spAutoFit/>
          </a:bodyPr>
          <a:lstStyle/>
          <a:p>
            <a:pPr algn="ctr"/>
            <a:r>
              <a:rPr lang="en-GB" sz="2400" dirty="0">
                <a:latin typeface="Trebuchet MS" panose="020B0603020202020204" pitchFamily="34" charset="0"/>
              </a:rPr>
              <a:t>“Because I wanted to and he looks after me”​</a:t>
            </a:r>
            <a:endParaRPr lang="en-GB" sz="6000" dirty="0">
              <a:solidFill>
                <a:schemeClr val="bg1"/>
              </a:solidFill>
              <a:latin typeface="Trebuchet MS" panose="020B0603020202020204" pitchFamily="34" charset="0"/>
            </a:endParaRPr>
          </a:p>
        </p:txBody>
      </p:sp>
      <p:sp>
        <p:nvSpPr>
          <p:cNvPr id="18" name="Rectangle: Rounded Corners 17">
            <a:extLst>
              <a:ext uri="{FF2B5EF4-FFF2-40B4-BE49-F238E27FC236}">
                <a16:creationId xmlns:a16="http://schemas.microsoft.com/office/drawing/2014/main" id="{690BA0C8-FCE4-47C3-8714-E8F625E1FCE1}"/>
              </a:ext>
            </a:extLst>
          </p:cNvPr>
          <p:cNvSpPr/>
          <p:nvPr/>
        </p:nvSpPr>
        <p:spPr>
          <a:xfrm>
            <a:off x="3569807" y="5207209"/>
            <a:ext cx="2533650" cy="893615"/>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E3C7E1B7-C300-4879-838F-9720BEFEFCD1}"/>
              </a:ext>
            </a:extLst>
          </p:cNvPr>
          <p:cNvSpPr txBox="1"/>
          <p:nvPr/>
        </p:nvSpPr>
        <p:spPr>
          <a:xfrm>
            <a:off x="3569807" y="5269827"/>
            <a:ext cx="2533650" cy="830997"/>
          </a:xfrm>
          <a:prstGeom prst="rect">
            <a:avLst/>
          </a:prstGeom>
          <a:noFill/>
        </p:spPr>
        <p:txBody>
          <a:bodyPr wrap="square" rtlCol="0">
            <a:spAutoFit/>
          </a:bodyPr>
          <a:lstStyle/>
          <a:p>
            <a:pPr algn="ctr"/>
            <a:r>
              <a:rPr lang="en-GB" sz="2400" dirty="0">
                <a:latin typeface="Trebuchet MS" panose="020B0603020202020204" pitchFamily="34" charset="0"/>
              </a:rPr>
              <a:t>“Because he is my friend”​</a:t>
            </a:r>
            <a:endParaRPr lang="en-GB" sz="6000" dirty="0">
              <a:solidFill>
                <a:schemeClr val="bg1"/>
              </a:solidFill>
              <a:latin typeface="Trebuchet MS" panose="020B0603020202020204" pitchFamily="34" charset="0"/>
            </a:endParaRPr>
          </a:p>
        </p:txBody>
      </p:sp>
      <p:sp>
        <p:nvSpPr>
          <p:cNvPr id="20" name="Rectangle: Rounded Corners 19">
            <a:extLst>
              <a:ext uri="{FF2B5EF4-FFF2-40B4-BE49-F238E27FC236}">
                <a16:creationId xmlns:a16="http://schemas.microsoft.com/office/drawing/2014/main" id="{37CFCE82-E0F4-4757-83C3-0B522F3E7E98}"/>
              </a:ext>
            </a:extLst>
          </p:cNvPr>
          <p:cNvSpPr/>
          <p:nvPr/>
        </p:nvSpPr>
        <p:spPr>
          <a:xfrm>
            <a:off x="4499691" y="1938574"/>
            <a:ext cx="2533650" cy="132556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A31BD14B-E992-4F4E-BCB3-E97232DF0513}"/>
              </a:ext>
            </a:extLst>
          </p:cNvPr>
          <p:cNvSpPr txBox="1"/>
          <p:nvPr/>
        </p:nvSpPr>
        <p:spPr>
          <a:xfrm>
            <a:off x="4499691" y="2028921"/>
            <a:ext cx="2533650" cy="1200329"/>
          </a:xfrm>
          <a:prstGeom prst="rect">
            <a:avLst/>
          </a:prstGeom>
          <a:noFill/>
        </p:spPr>
        <p:txBody>
          <a:bodyPr wrap="square" rtlCol="0">
            <a:spAutoFit/>
          </a:bodyPr>
          <a:lstStyle/>
          <a:p>
            <a:pPr algn="ctr"/>
            <a:r>
              <a:rPr lang="en-GB" sz="2400" dirty="0">
                <a:latin typeface="Trebuchet MS" panose="020B0603020202020204" pitchFamily="34" charset="0"/>
              </a:rPr>
              <a:t>“because I like him and he can paint”​</a:t>
            </a:r>
            <a:endParaRPr lang="en-GB" sz="6000" dirty="0">
              <a:solidFill>
                <a:schemeClr val="bg1"/>
              </a:solidFill>
              <a:latin typeface="Trebuchet MS" panose="020B0603020202020204" pitchFamily="34" charset="0"/>
            </a:endParaRPr>
          </a:p>
        </p:txBody>
      </p:sp>
      <p:sp>
        <p:nvSpPr>
          <p:cNvPr id="22" name="Rectangle: Rounded Corners 21">
            <a:extLst>
              <a:ext uri="{FF2B5EF4-FFF2-40B4-BE49-F238E27FC236}">
                <a16:creationId xmlns:a16="http://schemas.microsoft.com/office/drawing/2014/main" id="{5CC5C4A2-68A9-4728-BD93-4A55E4753096}"/>
              </a:ext>
            </a:extLst>
          </p:cNvPr>
          <p:cNvSpPr/>
          <p:nvPr/>
        </p:nvSpPr>
        <p:spPr>
          <a:xfrm>
            <a:off x="6540481" y="5122848"/>
            <a:ext cx="2533650" cy="992204"/>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555C0314-8098-4FD6-96B3-85DF3D15A995}"/>
              </a:ext>
            </a:extLst>
          </p:cNvPr>
          <p:cNvSpPr txBox="1"/>
          <p:nvPr/>
        </p:nvSpPr>
        <p:spPr>
          <a:xfrm>
            <a:off x="6540481" y="5200909"/>
            <a:ext cx="2533650" cy="830997"/>
          </a:xfrm>
          <a:prstGeom prst="rect">
            <a:avLst/>
          </a:prstGeom>
          <a:noFill/>
        </p:spPr>
        <p:txBody>
          <a:bodyPr wrap="square" rtlCol="0">
            <a:spAutoFit/>
          </a:bodyPr>
          <a:lstStyle/>
          <a:p>
            <a:pPr algn="ctr"/>
            <a:r>
              <a:rPr lang="en-GB" sz="2400" dirty="0">
                <a:latin typeface="Trebuchet MS" panose="020B0603020202020204" pitchFamily="34" charset="0"/>
              </a:rPr>
              <a:t>“He cooks in the mud kitchen”​</a:t>
            </a:r>
            <a:endParaRPr lang="en-GB" sz="6000" dirty="0">
              <a:solidFill>
                <a:schemeClr val="bg1"/>
              </a:solidFill>
              <a:latin typeface="Trebuchet MS" panose="020B0603020202020204" pitchFamily="34" charset="0"/>
            </a:endParaRPr>
          </a:p>
        </p:txBody>
      </p:sp>
      <p:sp>
        <p:nvSpPr>
          <p:cNvPr id="24" name="Rectangle: Rounded Corners 23">
            <a:extLst>
              <a:ext uri="{FF2B5EF4-FFF2-40B4-BE49-F238E27FC236}">
                <a16:creationId xmlns:a16="http://schemas.microsoft.com/office/drawing/2014/main" id="{B9B48D50-35CF-4EF9-9EF6-F1123728BF76}"/>
              </a:ext>
            </a:extLst>
          </p:cNvPr>
          <p:cNvSpPr/>
          <p:nvPr/>
        </p:nvSpPr>
        <p:spPr>
          <a:xfrm>
            <a:off x="9324975" y="5570241"/>
            <a:ext cx="2533650" cy="524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CA5FFC8A-58C4-43D8-A313-F3C8DC0516D5}"/>
              </a:ext>
            </a:extLst>
          </p:cNvPr>
          <p:cNvSpPr txBox="1"/>
          <p:nvPr/>
        </p:nvSpPr>
        <p:spPr>
          <a:xfrm>
            <a:off x="9324975" y="5570241"/>
            <a:ext cx="2533650" cy="461665"/>
          </a:xfrm>
          <a:prstGeom prst="rect">
            <a:avLst/>
          </a:prstGeom>
          <a:noFill/>
        </p:spPr>
        <p:txBody>
          <a:bodyPr wrap="square" rtlCol="0">
            <a:spAutoFit/>
          </a:bodyPr>
          <a:lstStyle/>
          <a:p>
            <a:pPr algn="ctr"/>
            <a:r>
              <a:rPr lang="en-GB" sz="2400" dirty="0">
                <a:latin typeface="Trebuchet MS" panose="020B0603020202020204" pitchFamily="34" charset="0"/>
              </a:rPr>
              <a:t>“He’s fun!”​</a:t>
            </a:r>
            <a:endParaRPr lang="en-GB" sz="6000" dirty="0">
              <a:solidFill>
                <a:schemeClr val="bg1"/>
              </a:solidFill>
              <a:latin typeface="Trebuchet MS" panose="020B0603020202020204" pitchFamily="34" charset="0"/>
            </a:endParaRPr>
          </a:p>
        </p:txBody>
      </p:sp>
      <p:sp>
        <p:nvSpPr>
          <p:cNvPr id="26" name="Rectangle: Rounded Corners 25">
            <a:extLst>
              <a:ext uri="{FF2B5EF4-FFF2-40B4-BE49-F238E27FC236}">
                <a16:creationId xmlns:a16="http://schemas.microsoft.com/office/drawing/2014/main" id="{EE9D6F47-D7E0-4B24-83C0-571428D5957C}"/>
              </a:ext>
            </a:extLst>
          </p:cNvPr>
          <p:cNvSpPr/>
          <p:nvPr/>
        </p:nvSpPr>
        <p:spPr>
          <a:xfrm>
            <a:off x="9324975" y="1933725"/>
            <a:ext cx="2533650" cy="163227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61A208C7-6820-4150-9B28-772C9C539CFB}"/>
              </a:ext>
            </a:extLst>
          </p:cNvPr>
          <p:cNvSpPr txBox="1"/>
          <p:nvPr/>
        </p:nvSpPr>
        <p:spPr>
          <a:xfrm>
            <a:off x="9324975" y="1996343"/>
            <a:ext cx="2533650" cy="1569660"/>
          </a:xfrm>
          <a:prstGeom prst="rect">
            <a:avLst/>
          </a:prstGeom>
          <a:noFill/>
        </p:spPr>
        <p:txBody>
          <a:bodyPr wrap="square" rtlCol="0">
            <a:spAutoFit/>
          </a:bodyPr>
          <a:lstStyle/>
          <a:p>
            <a:pPr algn="ctr"/>
            <a:r>
              <a:rPr lang="en-GB" sz="2400" dirty="0">
                <a:latin typeface="Trebuchet MS" panose="020B0603020202020204" pitchFamily="34" charset="0"/>
              </a:rPr>
              <a:t>“I can put the dress on, he can wear the Elsa dress with me”​</a:t>
            </a:r>
            <a:endParaRPr lang="en-GB" sz="6000" dirty="0">
              <a:solidFill>
                <a:schemeClr val="bg1"/>
              </a:solidFill>
              <a:latin typeface="Trebuchet MS" panose="020B0603020202020204" pitchFamily="34" charset="0"/>
            </a:endParaRPr>
          </a:p>
        </p:txBody>
      </p:sp>
      <p:sp>
        <p:nvSpPr>
          <p:cNvPr id="31" name="Rectangle 30">
            <a:extLst>
              <a:ext uri="{FF2B5EF4-FFF2-40B4-BE49-F238E27FC236}">
                <a16:creationId xmlns:a16="http://schemas.microsoft.com/office/drawing/2014/main" id="{DEC76892-001D-480A-9F9E-C009619CC2E4}"/>
              </a:ext>
            </a:extLst>
          </p:cNvPr>
          <p:cNvSpPr/>
          <p:nvPr/>
        </p:nvSpPr>
        <p:spPr>
          <a:xfrm>
            <a:off x="430696" y="6230649"/>
            <a:ext cx="11761304" cy="400110"/>
          </a:xfrm>
          <a:prstGeom prst="rect">
            <a:avLst/>
          </a:prstGeom>
        </p:spPr>
        <p:txBody>
          <a:bodyPr wrap="square">
            <a:spAutoFit/>
          </a:bodyPr>
          <a:lstStyle/>
          <a:p>
            <a:r>
              <a:rPr lang="en-GB" sz="2000" dirty="0"/>
              <a:t>How do children characterise their relationship with the chosen preferred teacher for their ‘favourite activity?</a:t>
            </a:r>
          </a:p>
        </p:txBody>
      </p:sp>
    </p:spTree>
    <p:extLst>
      <p:ext uri="{BB962C8B-B14F-4D97-AF65-F5344CB8AC3E}">
        <p14:creationId xmlns:p14="http://schemas.microsoft.com/office/powerpoint/2010/main" val="2187479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199" y="432594"/>
            <a:ext cx="6543675" cy="1325563"/>
          </a:xfrm>
        </p:spPr>
        <p:txBody>
          <a:bodyPr>
            <a:normAutofit/>
          </a:bodyPr>
          <a:lstStyle/>
          <a:p>
            <a:r>
              <a:rPr lang="en-GB" sz="6600" dirty="0">
                <a:solidFill>
                  <a:srgbClr val="14377D"/>
                </a:solidFill>
                <a:latin typeface="SA-Stick-A-Round-Draft-03.5" panose="02000800000000000000" pitchFamily="2" charset="0"/>
              </a:rPr>
              <a:t>Literacy</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838200" y="1825625"/>
            <a:ext cx="3924300" cy="1418709"/>
          </a:xfrm>
        </p:spPr>
        <p:txBody>
          <a:bodyPr>
            <a:normAutofit/>
          </a:bodyPr>
          <a:lstStyle/>
          <a:p>
            <a:pPr marL="0" indent="0" fontAlgn="base">
              <a:buNone/>
            </a:pPr>
            <a:r>
              <a:rPr lang="en-GB" sz="2200" dirty="0">
                <a:latin typeface="Trebuchet MS" panose="020B0603020202020204" pitchFamily="34" charset="0"/>
              </a:rPr>
              <a:t>45 different titles of  stories and books were chosen by children of which 8 were chosen by both boys and girls</a:t>
            </a:r>
            <a:endParaRPr lang="en-US" sz="2200" dirty="0">
              <a:latin typeface="Trebuchet MS" panose="020B0603020202020204" pitchFamily="34" charset="0"/>
            </a:endParaRPr>
          </a:p>
        </p:txBody>
      </p:sp>
      <p:pic>
        <p:nvPicPr>
          <p:cNvPr id="3074" name="Picture 2">
            <a:extLst>
              <a:ext uri="{FF2B5EF4-FFF2-40B4-BE49-F238E27FC236}">
                <a16:creationId xmlns:a16="http://schemas.microsoft.com/office/drawing/2014/main" id="{753000B7-C314-4447-A247-5290971F4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986" y="3102831"/>
            <a:ext cx="2081213" cy="189910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A36DA983-C23A-4FA8-8016-1F9EB553C6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199" y="3611286"/>
            <a:ext cx="1181116" cy="157002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0B3276E-FB80-41EF-B5D5-C2AB552C41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5858" y="3027314"/>
            <a:ext cx="2081213" cy="1953533"/>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48401A39-8B26-4550-A71A-8D707FCBABCC}"/>
              </a:ext>
            </a:extLst>
          </p:cNvPr>
          <p:cNvSpPr txBox="1">
            <a:spLocks/>
          </p:cNvSpPr>
          <p:nvPr/>
        </p:nvSpPr>
        <p:spPr>
          <a:xfrm>
            <a:off x="534987" y="5368891"/>
            <a:ext cx="2946400" cy="1418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dirty="0">
                <a:latin typeface="Trebuchet MS" panose="020B0603020202020204" pitchFamily="34" charset="0"/>
              </a:rPr>
              <a:t>30 titles  chosen for female teachers to read</a:t>
            </a:r>
            <a:endParaRPr lang="en-US" sz="2200" dirty="0">
              <a:latin typeface="Trebuchet MS" panose="020B0603020202020204" pitchFamily="34" charset="0"/>
            </a:endParaRPr>
          </a:p>
        </p:txBody>
      </p:sp>
      <p:sp>
        <p:nvSpPr>
          <p:cNvPr id="13" name="Content Placeholder 2">
            <a:extLst>
              <a:ext uri="{FF2B5EF4-FFF2-40B4-BE49-F238E27FC236}">
                <a16:creationId xmlns:a16="http://schemas.microsoft.com/office/drawing/2014/main" id="{0538D48F-06A4-42FA-993A-524BC3F7817E}"/>
              </a:ext>
            </a:extLst>
          </p:cNvPr>
          <p:cNvSpPr txBox="1">
            <a:spLocks/>
          </p:cNvSpPr>
          <p:nvPr/>
        </p:nvSpPr>
        <p:spPr>
          <a:xfrm>
            <a:off x="3481387" y="5375208"/>
            <a:ext cx="2481263" cy="1418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dirty="0">
                <a:latin typeface="Trebuchet MS" panose="020B0603020202020204" pitchFamily="34" charset="0"/>
              </a:rPr>
              <a:t>25  titles  chosen for male teachers to read</a:t>
            </a:r>
            <a:endParaRPr lang="en-US" sz="2200" dirty="0">
              <a:latin typeface="Trebuchet MS" panose="020B0603020202020204" pitchFamily="34" charset="0"/>
            </a:endParaRPr>
          </a:p>
        </p:txBody>
      </p:sp>
      <p:sp>
        <p:nvSpPr>
          <p:cNvPr id="4" name="Rectangle 3">
            <a:extLst>
              <a:ext uri="{FF2B5EF4-FFF2-40B4-BE49-F238E27FC236}">
                <a16:creationId xmlns:a16="http://schemas.microsoft.com/office/drawing/2014/main" id="{A49CC924-625A-4C68-B078-F9CF5C35E3D5}"/>
              </a:ext>
            </a:extLst>
          </p:cNvPr>
          <p:cNvSpPr/>
          <p:nvPr/>
        </p:nvSpPr>
        <p:spPr>
          <a:xfrm>
            <a:off x="8001000" y="1962150"/>
            <a:ext cx="3656013" cy="440293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BBB0EBF4-8DE7-4ABD-9C3D-4E68263764B1}"/>
              </a:ext>
            </a:extLst>
          </p:cNvPr>
          <p:cNvSpPr txBox="1">
            <a:spLocks/>
          </p:cNvSpPr>
          <p:nvPr/>
        </p:nvSpPr>
        <p:spPr>
          <a:xfrm>
            <a:off x="8394729" y="2317959"/>
            <a:ext cx="2959071" cy="389234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dirty="0">
                <a:solidFill>
                  <a:schemeClr val="bg1"/>
                </a:solidFill>
                <a:latin typeface="Trebuchet MS" panose="020B0603020202020204" pitchFamily="34" charset="0"/>
              </a:rPr>
              <a:t>Read to children by both male and female teachers.</a:t>
            </a:r>
            <a:r>
              <a:rPr lang="en-US" dirty="0">
                <a:solidFill>
                  <a:schemeClr val="bg1"/>
                </a:solidFill>
                <a:latin typeface="Trebuchet MS" panose="020B0603020202020204" pitchFamily="34" charset="0"/>
              </a:rPr>
              <a:t>​</a:t>
            </a:r>
          </a:p>
          <a:p>
            <a:pPr marL="0" indent="0" fontAlgn="base">
              <a:buNone/>
            </a:pPr>
            <a:endParaRPr lang="en-GB" dirty="0">
              <a:solidFill>
                <a:schemeClr val="bg1"/>
              </a:solidFill>
              <a:latin typeface="Trebuchet MS" panose="020B0603020202020204" pitchFamily="34" charset="0"/>
            </a:endParaRPr>
          </a:p>
          <a:p>
            <a:pPr fontAlgn="base"/>
            <a:r>
              <a:rPr lang="en-GB" dirty="0" err="1">
                <a:solidFill>
                  <a:schemeClr val="bg1"/>
                </a:solidFill>
                <a:latin typeface="Trebuchet MS" panose="020B0603020202020204" pitchFamily="34" charset="0"/>
              </a:rPr>
              <a:t>Zog</a:t>
            </a:r>
            <a:r>
              <a:rPr lang="en-GB" dirty="0">
                <a:solidFill>
                  <a:schemeClr val="bg1"/>
                </a:solidFill>
                <a:latin typeface="Trebuchet MS" panose="020B0603020202020204" pitchFamily="34" charset="0"/>
              </a:rPr>
              <a:t> and the flying Drs</a:t>
            </a:r>
            <a:r>
              <a:rPr lang="en-US" dirty="0">
                <a:solidFill>
                  <a:schemeClr val="bg1"/>
                </a:solidFill>
                <a:latin typeface="Trebuchet MS" panose="020B0603020202020204" pitchFamily="34" charset="0"/>
              </a:rPr>
              <a:t>​</a:t>
            </a:r>
          </a:p>
          <a:p>
            <a:pPr fontAlgn="base"/>
            <a:r>
              <a:rPr lang="en-GB" dirty="0">
                <a:solidFill>
                  <a:schemeClr val="bg1"/>
                </a:solidFill>
                <a:latin typeface="Trebuchet MS" panose="020B0603020202020204" pitchFamily="34" charset="0"/>
              </a:rPr>
              <a:t>Red Riding Hood</a:t>
            </a:r>
            <a:r>
              <a:rPr lang="en-US" dirty="0">
                <a:solidFill>
                  <a:schemeClr val="bg1"/>
                </a:solidFill>
                <a:latin typeface="Trebuchet MS" panose="020B0603020202020204" pitchFamily="34" charset="0"/>
              </a:rPr>
              <a:t>​</a:t>
            </a:r>
          </a:p>
          <a:p>
            <a:pPr fontAlgn="base"/>
            <a:r>
              <a:rPr lang="en-GB" dirty="0">
                <a:solidFill>
                  <a:schemeClr val="bg1"/>
                </a:solidFill>
                <a:latin typeface="Trebuchet MS" panose="020B0603020202020204" pitchFamily="34" charset="0"/>
              </a:rPr>
              <a:t>Snail and the Whale</a:t>
            </a:r>
            <a:r>
              <a:rPr lang="en-US" dirty="0">
                <a:solidFill>
                  <a:schemeClr val="bg1"/>
                </a:solidFill>
                <a:latin typeface="Trebuchet MS" panose="020B0603020202020204" pitchFamily="34" charset="0"/>
              </a:rPr>
              <a:t>​</a:t>
            </a:r>
          </a:p>
          <a:p>
            <a:pPr fontAlgn="base"/>
            <a:r>
              <a:rPr lang="en-GB" dirty="0">
                <a:solidFill>
                  <a:schemeClr val="bg1"/>
                </a:solidFill>
                <a:latin typeface="Trebuchet MS" panose="020B0603020202020204" pitchFamily="34" charset="0"/>
              </a:rPr>
              <a:t>Max the Brave</a:t>
            </a:r>
            <a:r>
              <a:rPr lang="en-US" dirty="0">
                <a:solidFill>
                  <a:schemeClr val="bg1"/>
                </a:solidFill>
                <a:latin typeface="Trebuchet MS" panose="020B0603020202020204" pitchFamily="34" charset="0"/>
              </a:rPr>
              <a:t>​</a:t>
            </a:r>
          </a:p>
          <a:p>
            <a:pPr fontAlgn="base"/>
            <a:r>
              <a:rPr lang="en-GB" dirty="0">
                <a:solidFill>
                  <a:schemeClr val="bg1"/>
                </a:solidFill>
                <a:latin typeface="Trebuchet MS" panose="020B0603020202020204" pitchFamily="34" charset="0"/>
              </a:rPr>
              <a:t>Alan’s Scary Teeth</a:t>
            </a:r>
            <a:r>
              <a:rPr lang="en-US" dirty="0">
                <a:solidFill>
                  <a:schemeClr val="bg1"/>
                </a:solidFill>
                <a:latin typeface="Trebuchet MS" panose="020B0603020202020204" pitchFamily="34" charset="0"/>
              </a:rPr>
              <a:t>​</a:t>
            </a:r>
          </a:p>
          <a:p>
            <a:pPr fontAlgn="base"/>
            <a:r>
              <a:rPr lang="en-GB" dirty="0">
                <a:solidFill>
                  <a:schemeClr val="bg1"/>
                </a:solidFill>
                <a:latin typeface="Trebuchet MS" panose="020B0603020202020204" pitchFamily="34" charset="0"/>
              </a:rPr>
              <a:t>Dinosaur ones</a:t>
            </a:r>
            <a:r>
              <a:rPr lang="en-US" dirty="0">
                <a:solidFill>
                  <a:schemeClr val="bg1"/>
                </a:solidFill>
                <a:latin typeface="Trebuchet MS" panose="020B0603020202020204" pitchFamily="34" charset="0"/>
              </a:rPr>
              <a:t>​</a:t>
            </a:r>
          </a:p>
          <a:p>
            <a:pPr fontAlgn="base"/>
            <a:r>
              <a:rPr lang="en-GB" dirty="0" err="1">
                <a:solidFill>
                  <a:schemeClr val="bg1"/>
                </a:solidFill>
                <a:latin typeface="Trebuchet MS" panose="020B0603020202020204" pitchFamily="34" charset="0"/>
              </a:rPr>
              <a:t>Handa’s</a:t>
            </a:r>
            <a:r>
              <a:rPr lang="en-GB" dirty="0">
                <a:solidFill>
                  <a:schemeClr val="bg1"/>
                </a:solidFill>
                <a:latin typeface="Trebuchet MS" panose="020B0603020202020204" pitchFamily="34" charset="0"/>
              </a:rPr>
              <a:t> Hen</a:t>
            </a:r>
            <a:r>
              <a:rPr lang="en-US" dirty="0">
                <a:solidFill>
                  <a:schemeClr val="bg1"/>
                </a:solidFill>
                <a:latin typeface="Trebuchet MS" panose="020B0603020202020204" pitchFamily="34" charset="0"/>
              </a:rPr>
              <a:t>​</a:t>
            </a:r>
          </a:p>
          <a:p>
            <a:pPr fontAlgn="base"/>
            <a:r>
              <a:rPr lang="en-GB" dirty="0">
                <a:solidFill>
                  <a:schemeClr val="bg1"/>
                </a:solidFill>
                <a:latin typeface="Trebuchet MS" panose="020B0603020202020204" pitchFamily="34" charset="0"/>
              </a:rPr>
              <a:t>The Queen’s Knickers</a:t>
            </a:r>
            <a:endParaRPr lang="en-US"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2834288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621128"/>
            <a:ext cx="6543675" cy="824706"/>
          </a:xfrm>
        </p:spPr>
        <p:txBody>
          <a:bodyPr>
            <a:normAutofit fontScale="90000"/>
          </a:bodyPr>
          <a:lstStyle/>
          <a:p>
            <a:r>
              <a:rPr lang="en-GB" sz="6600" dirty="0">
                <a:solidFill>
                  <a:srgbClr val="14377D"/>
                </a:solidFill>
                <a:latin typeface="SA-Stick-A-Round-Draft-03.5" panose="02000800000000000000" pitchFamily="2" charset="0"/>
              </a:rPr>
              <a:t>Good storytelling and links to reading and comprehension</a:t>
            </a:r>
            <a:r>
              <a:rPr lang="en-GB" dirty="0"/>
              <a:t> </a:t>
            </a:r>
            <a:endParaRPr lang="en-GB" sz="6600" dirty="0">
              <a:solidFill>
                <a:srgbClr val="14377D"/>
              </a:solidFill>
              <a:latin typeface="SA-Stick-A-Round-Draft-03.5" panose="02000800000000000000" pitchFamily="2"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694583" y="2348500"/>
            <a:ext cx="1795212" cy="1418709"/>
          </a:xfrm>
        </p:spPr>
        <p:txBody>
          <a:bodyPr>
            <a:normAutofit fontScale="92500" lnSpcReduction="10000"/>
          </a:bodyPr>
          <a:lstStyle/>
          <a:p>
            <a:pPr marL="0" indent="0" fontAlgn="base">
              <a:buNone/>
            </a:pPr>
            <a:r>
              <a:rPr lang="en-GB" sz="2200" dirty="0">
                <a:latin typeface="Trebuchet MS" panose="020B0603020202020204" pitchFamily="34" charset="0"/>
              </a:rPr>
              <a:t>Story telling and story sharing; with and without books</a:t>
            </a:r>
            <a:endParaRPr lang="en-US" sz="2200" dirty="0">
              <a:latin typeface="Trebuchet MS" panose="020B0603020202020204" pitchFamily="34" charset="0"/>
            </a:endParaRPr>
          </a:p>
        </p:txBody>
      </p:sp>
      <p:sp>
        <p:nvSpPr>
          <p:cNvPr id="12" name="Content Placeholder 2">
            <a:extLst>
              <a:ext uri="{FF2B5EF4-FFF2-40B4-BE49-F238E27FC236}">
                <a16:creationId xmlns:a16="http://schemas.microsoft.com/office/drawing/2014/main" id="{48401A39-8B26-4550-A71A-8D707FCBABCC}"/>
              </a:ext>
            </a:extLst>
          </p:cNvPr>
          <p:cNvSpPr txBox="1">
            <a:spLocks/>
          </p:cNvSpPr>
          <p:nvPr/>
        </p:nvSpPr>
        <p:spPr>
          <a:xfrm>
            <a:off x="268286" y="4759297"/>
            <a:ext cx="6057899" cy="14891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b="1" i="1" dirty="0">
                <a:latin typeface="Trebuchet MS" panose="020B0603020202020204" pitchFamily="34" charset="0"/>
              </a:rPr>
              <a:t>The supportive adult</a:t>
            </a:r>
            <a:r>
              <a:rPr lang="en-GB" sz="2200" i="1" dirty="0">
                <a:latin typeface="Trebuchet MS" panose="020B0603020202020204" pitchFamily="34" charset="0"/>
              </a:rPr>
              <a:t>, who shows him what a book is and how print works, who helps him to discover reading and expects him to be successful makes all the difference. Together, </a:t>
            </a:r>
            <a:r>
              <a:rPr lang="en-GB" sz="2200" b="1" i="1" dirty="0">
                <a:latin typeface="Trebuchet MS" panose="020B0603020202020204" pitchFamily="34" charset="0"/>
              </a:rPr>
              <a:t>adult and child </a:t>
            </a:r>
            <a:r>
              <a:rPr lang="en-GB" sz="2200" i="1" dirty="0">
                <a:latin typeface="Trebuchet MS" panose="020B0603020202020204" pitchFamily="34" charset="0"/>
              </a:rPr>
              <a:t>learn about reading’ </a:t>
            </a:r>
            <a:r>
              <a:rPr lang="en-GB" sz="2200" dirty="0">
                <a:latin typeface="Trebuchet MS" panose="020B0603020202020204" pitchFamily="34" charset="0"/>
              </a:rPr>
              <a:t>(Meek, 1982, p 31)</a:t>
            </a:r>
            <a:endParaRPr lang="en-US" sz="2200" dirty="0">
              <a:latin typeface="Trebuchet MS" panose="020B0603020202020204" pitchFamily="34" charset="0"/>
            </a:endParaRPr>
          </a:p>
        </p:txBody>
      </p:sp>
      <p:sp>
        <p:nvSpPr>
          <p:cNvPr id="4" name="Rectangle 3">
            <a:extLst>
              <a:ext uri="{FF2B5EF4-FFF2-40B4-BE49-F238E27FC236}">
                <a16:creationId xmlns:a16="http://schemas.microsoft.com/office/drawing/2014/main" id="{A49CC924-625A-4C68-B078-F9CF5C35E3D5}"/>
              </a:ext>
            </a:extLst>
          </p:cNvPr>
          <p:cNvSpPr/>
          <p:nvPr/>
        </p:nvSpPr>
        <p:spPr>
          <a:xfrm>
            <a:off x="6882608" y="4337712"/>
            <a:ext cx="5210175" cy="233228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BBB0EBF4-8DE7-4ABD-9C3D-4E68263764B1}"/>
              </a:ext>
            </a:extLst>
          </p:cNvPr>
          <p:cNvSpPr txBox="1">
            <a:spLocks/>
          </p:cNvSpPr>
          <p:nvPr/>
        </p:nvSpPr>
        <p:spPr>
          <a:xfrm>
            <a:off x="6981825" y="4547644"/>
            <a:ext cx="5210175" cy="38923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dirty="0">
                <a:solidFill>
                  <a:schemeClr val="bg1"/>
                </a:solidFill>
                <a:latin typeface="Trebuchet MS" panose="020B0603020202020204" pitchFamily="34" charset="0"/>
              </a:rPr>
              <a:t>Where there are three males, children chose the female member of staff </a:t>
            </a:r>
            <a:r>
              <a:rPr lang="en-GB" sz="2200" i="1" dirty="0">
                <a:solidFill>
                  <a:schemeClr val="bg1"/>
                </a:solidFill>
                <a:latin typeface="Trebuchet MS" panose="020B0603020202020204" pitchFamily="34" charset="0"/>
              </a:rPr>
              <a:t>‘because she does the voices and is really animated and doesn't mind making a fool of herself-she really brings it to life</a:t>
            </a:r>
            <a:r>
              <a:rPr lang="en-GB" sz="2200" dirty="0">
                <a:solidFill>
                  <a:schemeClr val="bg1"/>
                </a:solidFill>
                <a:latin typeface="Trebuchet MS" panose="020B0603020202020204" pitchFamily="34" charset="0"/>
              </a:rPr>
              <a:t>’</a:t>
            </a:r>
            <a:endParaRPr lang="en-US" sz="2200" dirty="0">
              <a:solidFill>
                <a:schemeClr val="bg1"/>
              </a:solidFill>
              <a:latin typeface="Trebuchet MS" panose="020B0603020202020204" pitchFamily="34" charset="0"/>
            </a:endParaRPr>
          </a:p>
        </p:txBody>
      </p:sp>
      <p:sp>
        <p:nvSpPr>
          <p:cNvPr id="14" name="Content Placeholder 2">
            <a:extLst>
              <a:ext uri="{FF2B5EF4-FFF2-40B4-BE49-F238E27FC236}">
                <a16:creationId xmlns:a16="http://schemas.microsoft.com/office/drawing/2014/main" id="{20222187-1B69-41BA-88A7-3DEF841E5511}"/>
              </a:ext>
            </a:extLst>
          </p:cNvPr>
          <p:cNvSpPr txBox="1">
            <a:spLocks/>
          </p:cNvSpPr>
          <p:nvPr/>
        </p:nvSpPr>
        <p:spPr>
          <a:xfrm>
            <a:off x="6882608" y="2264279"/>
            <a:ext cx="5033167" cy="14891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dirty="0">
                <a:latin typeface="Trebuchet MS" panose="020B0603020202020204" pitchFamily="34" charset="0"/>
              </a:rPr>
              <a:t>Gleason (1975) and Bernstein-Ratner (1988) reported that fathers used more complex language than mothers when interacting with their children (cited in </a:t>
            </a:r>
            <a:r>
              <a:rPr lang="en-GB" sz="2200" dirty="0" err="1">
                <a:latin typeface="Trebuchet MS" panose="020B0603020202020204" pitchFamily="34" charset="0"/>
              </a:rPr>
              <a:t>Duursma</a:t>
            </a:r>
            <a:r>
              <a:rPr lang="en-GB" sz="2200" dirty="0">
                <a:latin typeface="Trebuchet MS" panose="020B0603020202020204" pitchFamily="34" charset="0"/>
              </a:rPr>
              <a:t> 2014).</a:t>
            </a:r>
            <a:endParaRPr lang="en-US" sz="2200" dirty="0">
              <a:latin typeface="Trebuchet MS" panose="020B0603020202020204" pitchFamily="34" charset="0"/>
            </a:endParaRPr>
          </a:p>
        </p:txBody>
      </p:sp>
      <p:pic>
        <p:nvPicPr>
          <p:cNvPr id="3" name="Picture 2">
            <a:extLst>
              <a:ext uri="{FF2B5EF4-FFF2-40B4-BE49-F238E27FC236}">
                <a16:creationId xmlns:a16="http://schemas.microsoft.com/office/drawing/2014/main" id="{9C78EEEC-265D-4E7C-9C4A-9C3E280509F2}"/>
              </a:ext>
            </a:extLst>
          </p:cNvPr>
          <p:cNvPicPr>
            <a:picLocks noChangeAspect="1"/>
          </p:cNvPicPr>
          <p:nvPr/>
        </p:nvPicPr>
        <p:blipFill>
          <a:blip r:embed="rId5"/>
          <a:stretch>
            <a:fillRect/>
          </a:stretch>
        </p:blipFill>
        <p:spPr>
          <a:xfrm>
            <a:off x="2690917" y="2011955"/>
            <a:ext cx="3635268" cy="2425093"/>
          </a:xfrm>
          <a:prstGeom prst="rect">
            <a:avLst/>
          </a:prstGeom>
        </p:spPr>
      </p:pic>
    </p:spTree>
    <p:extLst>
      <p:ext uri="{BB962C8B-B14F-4D97-AF65-F5344CB8AC3E}">
        <p14:creationId xmlns:p14="http://schemas.microsoft.com/office/powerpoint/2010/main" val="1296106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621128"/>
            <a:ext cx="6543675" cy="824706"/>
          </a:xfrm>
        </p:spPr>
        <p:txBody>
          <a:bodyPr>
            <a:normAutofit fontScale="90000"/>
          </a:bodyPr>
          <a:lstStyle/>
          <a:p>
            <a:r>
              <a:rPr lang="en-GB" sz="6600" dirty="0">
                <a:solidFill>
                  <a:srgbClr val="14377D"/>
                </a:solidFill>
                <a:latin typeface="SA-Stick-A-Round-Draft-03.5" panose="02000800000000000000" pitchFamily="2" charset="0"/>
              </a:rPr>
              <a:t>Good storytelling and links to reading and comprehension</a:t>
            </a:r>
            <a:r>
              <a:rPr lang="en-GB" dirty="0"/>
              <a:t> </a:t>
            </a:r>
            <a:endParaRPr lang="en-GB" sz="6600" dirty="0">
              <a:solidFill>
                <a:srgbClr val="14377D"/>
              </a:solidFill>
              <a:latin typeface="SA-Stick-A-Round-Draft-03.5" panose="02000800000000000000" pitchFamily="2"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pic>
        <p:nvPicPr>
          <p:cNvPr id="5123" name="Picture 3">
            <a:extLst>
              <a:ext uri="{FF2B5EF4-FFF2-40B4-BE49-F238E27FC236}">
                <a16:creationId xmlns:a16="http://schemas.microsoft.com/office/drawing/2014/main" id="{93CC6309-28AD-47D0-879C-3D9DF7AD90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0044" y="2201056"/>
            <a:ext cx="1296836" cy="1296836"/>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a:extLst>
              <a:ext uri="{FF2B5EF4-FFF2-40B4-BE49-F238E27FC236}">
                <a16:creationId xmlns:a16="http://schemas.microsoft.com/office/drawing/2014/main" id="{DC10C80D-A86F-4D2D-B046-4182762F64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0253" y="4482800"/>
            <a:ext cx="2129640" cy="2129640"/>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2">
            <a:extLst>
              <a:ext uri="{FF2B5EF4-FFF2-40B4-BE49-F238E27FC236}">
                <a16:creationId xmlns:a16="http://schemas.microsoft.com/office/drawing/2014/main" id="{B74330C2-10A1-4C31-AC45-6A20D549EF29}"/>
              </a:ext>
            </a:extLst>
          </p:cNvPr>
          <p:cNvSpPr txBox="1">
            <a:spLocks/>
          </p:cNvSpPr>
          <p:nvPr/>
        </p:nvSpPr>
        <p:spPr>
          <a:xfrm>
            <a:off x="8866438" y="6242047"/>
            <a:ext cx="5210175" cy="6376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dirty="0">
                <a:latin typeface="Trebuchet MS" panose="020B0603020202020204" pitchFamily="34" charset="0"/>
              </a:rPr>
              <a:t>Helicopters don’t fly.</a:t>
            </a:r>
            <a:endParaRPr lang="en-US" sz="2200" dirty="0">
              <a:latin typeface="Trebuchet MS" panose="020B0603020202020204" pitchFamily="34" charset="0"/>
            </a:endParaRPr>
          </a:p>
        </p:txBody>
      </p:sp>
      <p:sp>
        <p:nvSpPr>
          <p:cNvPr id="23" name="Content Placeholder 2">
            <a:extLst>
              <a:ext uri="{FF2B5EF4-FFF2-40B4-BE49-F238E27FC236}">
                <a16:creationId xmlns:a16="http://schemas.microsoft.com/office/drawing/2014/main" id="{234F31DB-A680-4309-AAEA-2326D08B11E0}"/>
              </a:ext>
            </a:extLst>
          </p:cNvPr>
          <p:cNvSpPr txBox="1">
            <a:spLocks/>
          </p:cNvSpPr>
          <p:nvPr/>
        </p:nvSpPr>
        <p:spPr>
          <a:xfrm>
            <a:off x="8866438" y="3606375"/>
            <a:ext cx="3163540" cy="6376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dirty="0"/>
              <a:t>The </a:t>
            </a:r>
            <a:r>
              <a:rPr lang="en-GB" dirty="0" err="1"/>
              <a:t>ninjago</a:t>
            </a:r>
            <a:r>
              <a:rPr lang="en-GB" dirty="0"/>
              <a:t> </a:t>
            </a:r>
            <a:r>
              <a:rPr lang="en-GB" sz="2200" dirty="0">
                <a:latin typeface="Trebuchet MS" panose="020B0603020202020204" pitchFamily="34" charset="0"/>
              </a:rPr>
              <a:t>song</a:t>
            </a:r>
            <a:endParaRPr lang="en-US" sz="2200" dirty="0">
              <a:latin typeface="Trebuchet MS" panose="020B0603020202020204" pitchFamily="34" charset="0"/>
            </a:endParaRPr>
          </a:p>
        </p:txBody>
      </p:sp>
      <p:pic>
        <p:nvPicPr>
          <p:cNvPr id="3" name="Picture 2">
            <a:extLst>
              <a:ext uri="{FF2B5EF4-FFF2-40B4-BE49-F238E27FC236}">
                <a16:creationId xmlns:a16="http://schemas.microsoft.com/office/drawing/2014/main" id="{AAC9DE6A-20BC-4760-9773-449F57EB6EC5}"/>
              </a:ext>
            </a:extLst>
          </p:cNvPr>
          <p:cNvPicPr>
            <a:picLocks noChangeAspect="1"/>
          </p:cNvPicPr>
          <p:nvPr/>
        </p:nvPicPr>
        <p:blipFill>
          <a:blip r:embed="rId6"/>
          <a:stretch>
            <a:fillRect/>
          </a:stretch>
        </p:blipFill>
        <p:spPr>
          <a:xfrm>
            <a:off x="4502826" y="4482800"/>
            <a:ext cx="3540196" cy="1991360"/>
          </a:xfrm>
          <a:prstGeom prst="rect">
            <a:avLst/>
          </a:prstGeom>
        </p:spPr>
      </p:pic>
      <p:pic>
        <p:nvPicPr>
          <p:cNvPr id="4" name="Picture 3">
            <a:extLst>
              <a:ext uri="{FF2B5EF4-FFF2-40B4-BE49-F238E27FC236}">
                <a16:creationId xmlns:a16="http://schemas.microsoft.com/office/drawing/2014/main" id="{E10E02B8-1090-4011-9CC2-D87DDFC96023}"/>
              </a:ext>
            </a:extLst>
          </p:cNvPr>
          <p:cNvPicPr>
            <a:picLocks noChangeAspect="1"/>
          </p:cNvPicPr>
          <p:nvPr/>
        </p:nvPicPr>
        <p:blipFill>
          <a:blip r:embed="rId7"/>
          <a:stretch>
            <a:fillRect/>
          </a:stretch>
        </p:blipFill>
        <p:spPr>
          <a:xfrm>
            <a:off x="4275633" y="2138018"/>
            <a:ext cx="3437433" cy="1933556"/>
          </a:xfrm>
          <a:prstGeom prst="rect">
            <a:avLst/>
          </a:prstGeom>
        </p:spPr>
      </p:pic>
      <p:pic>
        <p:nvPicPr>
          <p:cNvPr id="8" name="Picture 7">
            <a:extLst>
              <a:ext uri="{FF2B5EF4-FFF2-40B4-BE49-F238E27FC236}">
                <a16:creationId xmlns:a16="http://schemas.microsoft.com/office/drawing/2014/main" id="{F2BE1BB8-19C8-41A0-9D79-AAB373B9DE8E}"/>
              </a:ext>
            </a:extLst>
          </p:cNvPr>
          <p:cNvPicPr>
            <a:picLocks noChangeAspect="1"/>
          </p:cNvPicPr>
          <p:nvPr/>
        </p:nvPicPr>
        <p:blipFill>
          <a:blip r:embed="rId8"/>
          <a:stretch>
            <a:fillRect/>
          </a:stretch>
        </p:blipFill>
        <p:spPr>
          <a:xfrm>
            <a:off x="8500677" y="4496920"/>
            <a:ext cx="3348183" cy="1790550"/>
          </a:xfrm>
          <a:prstGeom prst="rect">
            <a:avLst/>
          </a:prstGeom>
        </p:spPr>
      </p:pic>
      <p:pic>
        <p:nvPicPr>
          <p:cNvPr id="9" name="Picture 8">
            <a:extLst>
              <a:ext uri="{FF2B5EF4-FFF2-40B4-BE49-F238E27FC236}">
                <a16:creationId xmlns:a16="http://schemas.microsoft.com/office/drawing/2014/main" id="{18429903-E28A-46B9-893A-C2D0C4F50B05}"/>
              </a:ext>
            </a:extLst>
          </p:cNvPr>
          <p:cNvPicPr>
            <a:picLocks noChangeAspect="1"/>
          </p:cNvPicPr>
          <p:nvPr/>
        </p:nvPicPr>
        <p:blipFill>
          <a:blip r:embed="rId9"/>
          <a:stretch>
            <a:fillRect/>
          </a:stretch>
        </p:blipFill>
        <p:spPr>
          <a:xfrm>
            <a:off x="838200" y="1886189"/>
            <a:ext cx="2627264" cy="2357801"/>
          </a:xfrm>
          <a:prstGeom prst="rect">
            <a:avLst/>
          </a:prstGeom>
        </p:spPr>
      </p:pic>
    </p:spTree>
    <p:extLst>
      <p:ext uri="{BB962C8B-B14F-4D97-AF65-F5344CB8AC3E}">
        <p14:creationId xmlns:p14="http://schemas.microsoft.com/office/powerpoint/2010/main" val="1653112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621128"/>
            <a:ext cx="6543675" cy="824706"/>
          </a:xfrm>
        </p:spPr>
        <p:txBody>
          <a:bodyPr>
            <a:normAutofit fontScale="90000"/>
          </a:bodyPr>
          <a:lstStyle/>
          <a:p>
            <a:r>
              <a:rPr lang="en-GB" sz="6600" dirty="0">
                <a:solidFill>
                  <a:srgbClr val="14377D"/>
                </a:solidFill>
                <a:latin typeface="SA-Stick-A-Round-Draft-03.5" panose="02000800000000000000" pitchFamily="2" charset="0"/>
              </a:rPr>
              <a:t>Behaviours</a:t>
            </a:r>
            <a:r>
              <a:rPr lang="en-GB" dirty="0"/>
              <a:t> </a:t>
            </a:r>
            <a:endParaRPr lang="en-GB" sz="6600" dirty="0">
              <a:solidFill>
                <a:srgbClr val="14377D"/>
              </a:solidFill>
              <a:latin typeface="SA-Stick-A-Round-Draft-03.5" panose="02000800000000000000" pitchFamily="2"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923925" y="2035175"/>
            <a:ext cx="10353675" cy="3375025"/>
          </a:xfrm>
        </p:spPr>
        <p:txBody>
          <a:bodyPr>
            <a:normAutofit fontScale="92500" lnSpcReduction="20000"/>
          </a:bodyPr>
          <a:lstStyle/>
          <a:p>
            <a:pPr fontAlgn="base"/>
            <a:r>
              <a:rPr lang="en-GB" dirty="0"/>
              <a:t>Girls like rough and tumble/ risky play activities. </a:t>
            </a:r>
            <a:r>
              <a:rPr lang="en-US" dirty="0"/>
              <a:t>​</a:t>
            </a:r>
          </a:p>
          <a:p>
            <a:pPr fontAlgn="base"/>
            <a:r>
              <a:rPr lang="en-GB" dirty="0"/>
              <a:t>In female only settings,  boys and girls named teachers who engaged in this type of play</a:t>
            </a:r>
            <a:r>
              <a:rPr lang="en-US" dirty="0"/>
              <a:t>​</a:t>
            </a:r>
          </a:p>
          <a:p>
            <a:pPr fontAlgn="base"/>
            <a:r>
              <a:rPr lang="en-GB" dirty="0"/>
              <a:t>Where there are </a:t>
            </a:r>
            <a:r>
              <a:rPr lang="en-GB" sz="2200" dirty="0">
                <a:latin typeface="Trebuchet MS" panose="020B0603020202020204" pitchFamily="34" charset="0"/>
              </a:rPr>
              <a:t>proactive</a:t>
            </a:r>
            <a:r>
              <a:rPr lang="en-GB" dirty="0"/>
              <a:t> male teachers, children chose equally between male and female teachers to play with.</a:t>
            </a:r>
            <a:r>
              <a:rPr lang="en-US" dirty="0"/>
              <a:t>​</a:t>
            </a:r>
          </a:p>
          <a:p>
            <a:pPr fontAlgn="base"/>
            <a:r>
              <a:rPr lang="en-GB" dirty="0"/>
              <a:t>In some settings girls favoured male teachers more than boys for their favourite activity.</a:t>
            </a:r>
            <a:r>
              <a:rPr lang="en-US" dirty="0"/>
              <a:t>​</a:t>
            </a:r>
          </a:p>
          <a:p>
            <a:pPr fontAlgn="base"/>
            <a:r>
              <a:rPr lang="en-GB" dirty="0"/>
              <a:t>Some practices unconsciously allow/reinforce  gender stereotypical behaviours.</a:t>
            </a:r>
            <a:endParaRPr lang="en-US" dirty="0"/>
          </a:p>
        </p:txBody>
      </p:sp>
      <p:sp>
        <p:nvSpPr>
          <p:cNvPr id="4" name="Rectangle 3">
            <a:extLst>
              <a:ext uri="{FF2B5EF4-FFF2-40B4-BE49-F238E27FC236}">
                <a16:creationId xmlns:a16="http://schemas.microsoft.com/office/drawing/2014/main" id="{A49CC924-625A-4C68-B078-F9CF5C35E3D5}"/>
              </a:ext>
            </a:extLst>
          </p:cNvPr>
          <p:cNvSpPr/>
          <p:nvPr/>
        </p:nvSpPr>
        <p:spPr>
          <a:xfrm>
            <a:off x="6882608" y="5165344"/>
            <a:ext cx="5210175" cy="150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BBB0EBF4-8DE7-4ABD-9C3D-4E68263764B1}"/>
              </a:ext>
            </a:extLst>
          </p:cNvPr>
          <p:cNvSpPr txBox="1">
            <a:spLocks/>
          </p:cNvSpPr>
          <p:nvPr/>
        </p:nvSpPr>
        <p:spPr>
          <a:xfrm>
            <a:off x="6981825" y="5410200"/>
            <a:ext cx="5210175" cy="3029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200" i="1" dirty="0">
                <a:solidFill>
                  <a:schemeClr val="bg1"/>
                </a:solidFill>
                <a:latin typeface="Trebuchet MS" panose="020B0603020202020204" pitchFamily="34" charset="0"/>
              </a:rPr>
              <a:t>‘when we have more boys we have more rough and tumble play’</a:t>
            </a:r>
            <a:endParaRPr lang="en-US" sz="2200" dirty="0">
              <a:solidFill>
                <a:schemeClr val="bg1"/>
              </a:solidFill>
              <a:latin typeface="Trebuchet MS" panose="020B0603020202020204" pitchFamily="34" charset="0"/>
            </a:endParaRPr>
          </a:p>
        </p:txBody>
      </p:sp>
      <p:sp>
        <p:nvSpPr>
          <p:cNvPr id="11" name="Rectangle 10">
            <a:extLst>
              <a:ext uri="{FF2B5EF4-FFF2-40B4-BE49-F238E27FC236}">
                <a16:creationId xmlns:a16="http://schemas.microsoft.com/office/drawing/2014/main" id="{CD1043E3-CAA0-450E-B2DE-36A3B235EC80}"/>
              </a:ext>
            </a:extLst>
          </p:cNvPr>
          <p:cNvSpPr/>
          <p:nvPr/>
        </p:nvSpPr>
        <p:spPr>
          <a:xfrm>
            <a:off x="956467" y="5165344"/>
            <a:ext cx="5210175" cy="150464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2">
            <a:extLst>
              <a:ext uri="{FF2B5EF4-FFF2-40B4-BE49-F238E27FC236}">
                <a16:creationId xmlns:a16="http://schemas.microsoft.com/office/drawing/2014/main" id="{0A417C26-F950-42B7-A706-52B09DC2C9D8}"/>
              </a:ext>
            </a:extLst>
          </p:cNvPr>
          <p:cNvSpPr txBox="1">
            <a:spLocks/>
          </p:cNvSpPr>
          <p:nvPr/>
        </p:nvSpPr>
        <p:spPr>
          <a:xfrm>
            <a:off x="1055684" y="5410200"/>
            <a:ext cx="5210175" cy="30297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i="1" dirty="0">
                <a:solidFill>
                  <a:schemeClr val="bg1"/>
                </a:solidFill>
                <a:latin typeface="Trebuchet MS" panose="020B0603020202020204" pitchFamily="34" charset="0"/>
              </a:rPr>
              <a:t>‘he throws them up in the air’ </a:t>
            </a:r>
            <a:r>
              <a:rPr lang="en-GB" dirty="0">
                <a:solidFill>
                  <a:schemeClr val="bg1"/>
                </a:solidFill>
                <a:latin typeface="Trebuchet MS" panose="020B0603020202020204" pitchFamily="34" charset="0"/>
              </a:rPr>
              <a:t>​</a:t>
            </a:r>
            <a:endParaRPr lang="en-US"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2067614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AE7937-3833-4EC6-99A0-510B4BB5347A}"/>
              </a:ext>
            </a:extLst>
          </p:cNvPr>
          <p:cNvSpPr/>
          <p:nvPr/>
        </p:nvSpPr>
        <p:spPr>
          <a:xfrm>
            <a:off x="3829050" y="621128"/>
            <a:ext cx="1524000" cy="82470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621128"/>
            <a:ext cx="6543675" cy="824706"/>
          </a:xfrm>
        </p:spPr>
        <p:txBody>
          <a:bodyPr>
            <a:normAutofit/>
          </a:bodyPr>
          <a:lstStyle/>
          <a:p>
            <a:r>
              <a:rPr lang="en-GB" dirty="0"/>
              <a:t>BLACK </a:t>
            </a:r>
            <a:r>
              <a:rPr lang="en-GB" dirty="0">
                <a:solidFill>
                  <a:schemeClr val="bg2">
                    <a:lumMod val="75000"/>
                  </a:schemeClr>
                </a:solidFill>
              </a:rPr>
              <a:t>GREY</a:t>
            </a:r>
            <a:r>
              <a:rPr lang="en-GB" dirty="0"/>
              <a:t> </a:t>
            </a:r>
            <a:r>
              <a:rPr lang="en-GB" dirty="0">
                <a:solidFill>
                  <a:schemeClr val="bg1"/>
                </a:solidFill>
              </a:rPr>
              <a:t>WHITE</a:t>
            </a:r>
            <a:r>
              <a:rPr lang="en-GB" dirty="0"/>
              <a:t>​</a:t>
            </a:r>
            <a:endParaRPr lang="en-GB" sz="6600" dirty="0">
              <a:solidFill>
                <a:srgbClr val="14377D"/>
              </a:solidFill>
              <a:latin typeface="SA-Stick-A-Round-Draft-03.5" panose="02000800000000000000" pitchFamily="2" charset="0"/>
            </a:endParaRP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923925" y="2035175"/>
            <a:ext cx="10353675" cy="3375025"/>
          </a:xfrm>
        </p:spPr>
        <p:txBody>
          <a:bodyPr>
            <a:normAutofit/>
          </a:bodyPr>
          <a:lstStyle/>
          <a:p>
            <a:pPr fontAlgn="base"/>
            <a:r>
              <a:rPr lang="en-GB" dirty="0">
                <a:latin typeface="Trebuchet MS" panose="020B0603020202020204" pitchFamily="34" charset="0"/>
              </a:rPr>
              <a:t>Challenges of the binary: </a:t>
            </a:r>
            <a:r>
              <a:rPr lang="en-US" dirty="0">
                <a:latin typeface="Trebuchet MS" panose="020B0603020202020204" pitchFamily="34" charset="0"/>
              </a:rPr>
              <a:t>​</a:t>
            </a:r>
          </a:p>
          <a:p>
            <a:pPr fontAlgn="base"/>
            <a:r>
              <a:rPr lang="en-GB" dirty="0">
                <a:latin typeface="Trebuchet MS" panose="020B0603020202020204" pitchFamily="34" charset="0"/>
              </a:rPr>
              <a:t>Biological vs Social Construct (Butler, 2006)</a:t>
            </a:r>
            <a:r>
              <a:rPr lang="en-US" dirty="0">
                <a:latin typeface="Trebuchet MS" panose="020B0603020202020204" pitchFamily="34" charset="0"/>
              </a:rPr>
              <a:t>​</a:t>
            </a:r>
          </a:p>
          <a:p>
            <a:pPr fontAlgn="base"/>
            <a:r>
              <a:rPr lang="en-GB" dirty="0">
                <a:latin typeface="Trebuchet MS" panose="020B0603020202020204" pitchFamily="34" charset="0"/>
              </a:rPr>
              <a:t>Behaviours not beliefs predict children’s attitude to gender equality</a:t>
            </a:r>
            <a:r>
              <a:rPr lang="en-US" dirty="0">
                <a:latin typeface="Trebuchet MS" panose="020B0603020202020204" pitchFamily="34" charset="0"/>
              </a:rPr>
              <a:t>​</a:t>
            </a:r>
          </a:p>
          <a:p>
            <a:pPr fontAlgn="base"/>
            <a:r>
              <a:rPr lang="en-GB" dirty="0">
                <a:latin typeface="Trebuchet MS" panose="020B0603020202020204" pitchFamily="34" charset="0"/>
              </a:rPr>
              <a:t>Attributions and characteristics belong to people not genders </a:t>
            </a:r>
            <a:r>
              <a:rPr lang="en-US" dirty="0">
                <a:latin typeface="Trebuchet MS" panose="020B0603020202020204" pitchFamily="34" charset="0"/>
              </a:rPr>
              <a:t>​</a:t>
            </a:r>
          </a:p>
          <a:p>
            <a:pPr fontAlgn="base"/>
            <a:r>
              <a:rPr lang="en-GB" dirty="0">
                <a:latin typeface="Trebuchet MS" panose="020B0603020202020204" pitchFamily="34" charset="0"/>
              </a:rPr>
              <a:t>they need to be evident in both sexes - need a balance</a:t>
            </a:r>
            <a:endParaRPr lang="en-US" dirty="0">
              <a:latin typeface="Trebuchet MS" panose="020B0603020202020204" pitchFamily="34" charset="0"/>
            </a:endParaRPr>
          </a:p>
        </p:txBody>
      </p:sp>
    </p:spTree>
    <p:extLst>
      <p:ext uri="{BB962C8B-B14F-4D97-AF65-F5344CB8AC3E}">
        <p14:creationId xmlns:p14="http://schemas.microsoft.com/office/powerpoint/2010/main" val="2891396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838200" y="621128"/>
            <a:ext cx="6543675" cy="824706"/>
          </a:xfrm>
        </p:spPr>
        <p:txBody>
          <a:bodyPr>
            <a:normAutofit fontScale="90000"/>
          </a:bodyPr>
          <a:lstStyle/>
          <a:p>
            <a:r>
              <a:rPr lang="en-GB" sz="6600" dirty="0">
                <a:solidFill>
                  <a:srgbClr val="14377D"/>
                </a:solidFill>
                <a:latin typeface="SA-Stick-A-Round-Draft-03.5" panose="02000800000000000000" pitchFamily="2" charset="0"/>
              </a:rPr>
              <a:t>Good examples in LEYF </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4" name="Rectangle 3">
            <a:extLst>
              <a:ext uri="{FF2B5EF4-FFF2-40B4-BE49-F238E27FC236}">
                <a16:creationId xmlns:a16="http://schemas.microsoft.com/office/drawing/2014/main" id="{A49CC924-625A-4C68-B078-F9CF5C35E3D5}"/>
              </a:ext>
            </a:extLst>
          </p:cNvPr>
          <p:cNvSpPr/>
          <p:nvPr/>
        </p:nvSpPr>
        <p:spPr>
          <a:xfrm>
            <a:off x="6882608" y="1690690"/>
            <a:ext cx="5210175" cy="49793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BBB0EBF4-8DE7-4ABD-9C3D-4E68263764B1}"/>
              </a:ext>
            </a:extLst>
          </p:cNvPr>
          <p:cNvSpPr txBox="1">
            <a:spLocks/>
          </p:cNvSpPr>
          <p:nvPr/>
        </p:nvSpPr>
        <p:spPr>
          <a:xfrm>
            <a:off x="6981825" y="1805930"/>
            <a:ext cx="5210175" cy="302978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GB" sz="2400" dirty="0">
                <a:solidFill>
                  <a:schemeClr val="bg1"/>
                </a:solidFill>
                <a:latin typeface="Trebuchet MS" panose="020B0603020202020204" pitchFamily="34" charset="0"/>
              </a:rPr>
              <a:t>our boys do dress up… For them it's the ‘</a:t>
            </a:r>
            <a:r>
              <a:rPr lang="en-GB" sz="2400" i="1" dirty="0" err="1">
                <a:solidFill>
                  <a:schemeClr val="bg1"/>
                </a:solidFill>
                <a:latin typeface="Trebuchet MS" panose="020B0603020202020204" pitchFamily="34" charset="0"/>
              </a:rPr>
              <a:t>visualness</a:t>
            </a:r>
            <a:r>
              <a:rPr lang="en-GB" sz="2400" i="1" dirty="0">
                <a:solidFill>
                  <a:schemeClr val="bg1"/>
                </a:solidFill>
                <a:latin typeface="Trebuchet MS" panose="020B0603020202020204" pitchFamily="34" charset="0"/>
              </a:rPr>
              <a:t>’</a:t>
            </a:r>
            <a:r>
              <a:rPr lang="en-GB" sz="2400" dirty="0">
                <a:solidFill>
                  <a:schemeClr val="bg1"/>
                </a:solidFill>
                <a:latin typeface="Trebuchet MS" panose="020B0603020202020204" pitchFamily="34" charset="0"/>
              </a:rPr>
              <a:t> of it, if they see it every day (drag queen). Parents are often ones that don't like it. Children see me in a big hat and high heels, it's the normality of it…. just because he's an a dress doesn't mean he's being a princess </a:t>
            </a:r>
            <a:r>
              <a:rPr lang="en-GB" sz="2400" dirty="0">
                <a:latin typeface="Trebuchet MS" panose="020B0603020202020204" pitchFamily="34" charset="0"/>
              </a:rPr>
              <a:t> </a:t>
            </a:r>
            <a:endParaRPr lang="en-US" sz="1800" dirty="0">
              <a:solidFill>
                <a:schemeClr val="bg1"/>
              </a:solidFill>
              <a:latin typeface="Trebuchet MS" panose="020B0603020202020204" pitchFamily="34" charset="0"/>
            </a:endParaRPr>
          </a:p>
        </p:txBody>
      </p:sp>
      <p:sp>
        <p:nvSpPr>
          <p:cNvPr id="11" name="Rectangle 10">
            <a:extLst>
              <a:ext uri="{FF2B5EF4-FFF2-40B4-BE49-F238E27FC236}">
                <a16:creationId xmlns:a16="http://schemas.microsoft.com/office/drawing/2014/main" id="{CD1043E3-CAA0-450E-B2DE-36A3B235EC80}"/>
              </a:ext>
            </a:extLst>
          </p:cNvPr>
          <p:cNvSpPr/>
          <p:nvPr/>
        </p:nvSpPr>
        <p:spPr>
          <a:xfrm>
            <a:off x="956467" y="1690690"/>
            <a:ext cx="5210175" cy="49793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2">
            <a:extLst>
              <a:ext uri="{FF2B5EF4-FFF2-40B4-BE49-F238E27FC236}">
                <a16:creationId xmlns:a16="http://schemas.microsoft.com/office/drawing/2014/main" id="{0A417C26-F950-42B7-A706-52B09DC2C9D8}"/>
              </a:ext>
            </a:extLst>
          </p:cNvPr>
          <p:cNvSpPr txBox="1">
            <a:spLocks/>
          </p:cNvSpPr>
          <p:nvPr/>
        </p:nvSpPr>
        <p:spPr>
          <a:xfrm>
            <a:off x="1093784" y="2060194"/>
            <a:ext cx="5210175" cy="30297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sz="2400" dirty="0">
                <a:solidFill>
                  <a:schemeClr val="bg1"/>
                </a:solidFill>
                <a:latin typeface="Trebuchet MS" panose="020B0603020202020204" pitchFamily="34" charset="0"/>
              </a:rPr>
              <a:t>Male and female teachers join in dressing up</a:t>
            </a:r>
            <a:r>
              <a:rPr lang="en-US" sz="2400" dirty="0">
                <a:solidFill>
                  <a:schemeClr val="bg1"/>
                </a:solidFill>
                <a:latin typeface="Trebuchet MS" panose="020B0603020202020204" pitchFamily="34" charset="0"/>
              </a:rPr>
              <a:t>​</a:t>
            </a:r>
          </a:p>
          <a:p>
            <a:pPr fontAlgn="base"/>
            <a:r>
              <a:rPr lang="en-GB" sz="2400" dirty="0">
                <a:solidFill>
                  <a:schemeClr val="bg1"/>
                </a:solidFill>
                <a:latin typeface="Trebuchet MS" panose="020B0603020202020204" pitchFamily="34" charset="0"/>
              </a:rPr>
              <a:t>Male and female teachers read with and to children</a:t>
            </a:r>
            <a:r>
              <a:rPr lang="en-US" sz="2400" dirty="0">
                <a:solidFill>
                  <a:schemeClr val="bg1"/>
                </a:solidFill>
                <a:latin typeface="Trebuchet MS" panose="020B0603020202020204" pitchFamily="34" charset="0"/>
              </a:rPr>
              <a:t>​</a:t>
            </a:r>
          </a:p>
          <a:p>
            <a:pPr fontAlgn="base"/>
            <a:r>
              <a:rPr lang="en-GB" sz="2400" dirty="0">
                <a:solidFill>
                  <a:schemeClr val="bg1"/>
                </a:solidFill>
                <a:latin typeface="Trebuchet MS" panose="020B0603020202020204" pitchFamily="34" charset="0"/>
              </a:rPr>
              <a:t>Male and female teachers sing with and to children</a:t>
            </a:r>
            <a:r>
              <a:rPr lang="en-US" sz="2400" dirty="0">
                <a:solidFill>
                  <a:schemeClr val="bg1"/>
                </a:solidFill>
                <a:latin typeface="Trebuchet MS" panose="020B0603020202020204" pitchFamily="34" charset="0"/>
              </a:rPr>
              <a:t>​</a:t>
            </a:r>
          </a:p>
          <a:p>
            <a:pPr fontAlgn="base"/>
            <a:r>
              <a:rPr lang="en-GB" sz="2400" dirty="0">
                <a:solidFill>
                  <a:schemeClr val="bg1"/>
                </a:solidFill>
                <a:latin typeface="Trebuchet MS" panose="020B0603020202020204" pitchFamily="34" charset="0"/>
              </a:rPr>
              <a:t>It's part of the LEYF pedagogy, to have the sofa and to have snuggle time</a:t>
            </a:r>
            <a:endParaRPr lang="en-US" sz="24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3826931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923925" y="657229"/>
            <a:ext cx="6543675" cy="824706"/>
          </a:xfrm>
        </p:spPr>
        <p:txBody>
          <a:bodyPr>
            <a:normAutofit fontScale="90000"/>
          </a:bodyPr>
          <a:lstStyle/>
          <a:p>
            <a:r>
              <a:rPr lang="en-GB" sz="6600" dirty="0">
                <a:solidFill>
                  <a:srgbClr val="14377D"/>
                </a:solidFill>
                <a:latin typeface="SA-Stick-A-Round-Draft-03.5" panose="02000800000000000000" pitchFamily="2" charset="0"/>
              </a:rPr>
              <a:t>What matters to children…</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923925" y="2035175"/>
            <a:ext cx="10353675" cy="3375025"/>
          </a:xfrm>
        </p:spPr>
        <p:txBody>
          <a:bodyPr>
            <a:normAutofit/>
          </a:bodyPr>
          <a:lstStyle/>
          <a:p>
            <a:pPr fontAlgn="base"/>
            <a:r>
              <a:rPr lang="en-GB" dirty="0">
                <a:latin typeface="Trebuchet MS" panose="020B0603020202020204" pitchFamily="34" charset="0"/>
              </a:rPr>
              <a:t>Children operate in the here and now: Their interests were ‘</a:t>
            </a:r>
            <a:r>
              <a:rPr lang="en-GB" i="1" dirty="0">
                <a:latin typeface="Trebuchet MS" panose="020B0603020202020204" pitchFamily="34" charset="0"/>
              </a:rPr>
              <a:t>what is happening now’</a:t>
            </a:r>
            <a:r>
              <a:rPr lang="en-US" dirty="0">
                <a:latin typeface="Trebuchet MS" panose="020B0603020202020204" pitchFamily="34" charset="0"/>
              </a:rPr>
              <a:t>​</a:t>
            </a:r>
          </a:p>
          <a:p>
            <a:pPr fontAlgn="base"/>
            <a:r>
              <a:rPr lang="en-GB" dirty="0">
                <a:latin typeface="Trebuchet MS" panose="020B0603020202020204" pitchFamily="34" charset="0"/>
              </a:rPr>
              <a:t>Experts</a:t>
            </a:r>
            <a:r>
              <a:rPr lang="en-US" dirty="0">
                <a:latin typeface="Trebuchet MS" panose="020B0603020202020204" pitchFamily="34" charset="0"/>
              </a:rPr>
              <a:t>​</a:t>
            </a:r>
          </a:p>
          <a:p>
            <a:pPr fontAlgn="base"/>
            <a:r>
              <a:rPr lang="en-GB" dirty="0">
                <a:latin typeface="Trebuchet MS" panose="020B0603020202020204" pitchFamily="34" charset="0"/>
              </a:rPr>
              <a:t>What matters to them is, who is ‘good’ at that particular activity</a:t>
            </a:r>
            <a:r>
              <a:rPr lang="en-US" dirty="0">
                <a:latin typeface="Trebuchet MS" panose="020B0603020202020204" pitchFamily="34" charset="0"/>
              </a:rPr>
              <a:t>​</a:t>
            </a:r>
          </a:p>
          <a:p>
            <a:pPr fontAlgn="base"/>
            <a:r>
              <a:rPr lang="en-GB" dirty="0">
                <a:latin typeface="Trebuchet MS" panose="020B0603020202020204" pitchFamily="34" charset="0"/>
              </a:rPr>
              <a:t>Relationships</a:t>
            </a:r>
            <a:r>
              <a:rPr lang="en-US" dirty="0">
                <a:latin typeface="Trebuchet MS" panose="020B0603020202020204" pitchFamily="34" charset="0"/>
              </a:rPr>
              <a:t>​</a:t>
            </a:r>
          </a:p>
          <a:p>
            <a:pPr fontAlgn="base"/>
            <a:r>
              <a:rPr lang="en-GB" dirty="0">
                <a:latin typeface="Trebuchet MS" panose="020B0603020202020204" pitchFamily="34" charset="0"/>
              </a:rPr>
              <a:t>Behaviours not beliefs</a:t>
            </a:r>
            <a:endParaRPr lang="en-US" dirty="0">
              <a:latin typeface="Trebuchet MS" panose="020B0603020202020204" pitchFamily="34" charset="0"/>
            </a:endParaRPr>
          </a:p>
        </p:txBody>
      </p:sp>
    </p:spTree>
    <p:extLst>
      <p:ext uri="{BB962C8B-B14F-4D97-AF65-F5344CB8AC3E}">
        <p14:creationId xmlns:p14="http://schemas.microsoft.com/office/powerpoint/2010/main" val="1685362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923925" y="657229"/>
            <a:ext cx="6543675" cy="824706"/>
          </a:xfrm>
        </p:spPr>
        <p:txBody>
          <a:bodyPr>
            <a:normAutofit fontScale="90000"/>
          </a:bodyPr>
          <a:lstStyle/>
          <a:p>
            <a:r>
              <a:rPr lang="en-GB" sz="6600" dirty="0">
                <a:solidFill>
                  <a:srgbClr val="14377D"/>
                </a:solidFill>
                <a:latin typeface="SA-Stick-A-Round-Draft-03.5" panose="02000800000000000000" pitchFamily="2" charset="0"/>
              </a:rPr>
              <a:t>Next Steps... </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923925" y="2035175"/>
            <a:ext cx="10353675" cy="3927475"/>
          </a:xfrm>
        </p:spPr>
        <p:txBody>
          <a:bodyPr>
            <a:normAutofit fontScale="77500" lnSpcReduction="20000"/>
          </a:bodyPr>
          <a:lstStyle/>
          <a:p>
            <a:pPr fontAlgn="base"/>
            <a:r>
              <a:rPr lang="en-GB" dirty="0">
                <a:latin typeface="Trebuchet MS" panose="020B0603020202020204" pitchFamily="34" charset="0"/>
              </a:rPr>
              <a:t>Review  and share the practice of those settings demonstrating a balance of  non-gendered  choices. </a:t>
            </a:r>
            <a:r>
              <a:rPr lang="en-US" dirty="0">
                <a:latin typeface="Trebuchet MS" panose="020B0603020202020204" pitchFamily="34" charset="0"/>
              </a:rPr>
              <a:t>​</a:t>
            </a:r>
          </a:p>
          <a:p>
            <a:pPr fontAlgn="base"/>
            <a:r>
              <a:rPr lang="en-GB" dirty="0">
                <a:latin typeface="Trebuchet MS" panose="020B0603020202020204" pitchFamily="34" charset="0"/>
              </a:rPr>
              <a:t>Observation: Is there a difference in the language used between  M &amp; F teachers?</a:t>
            </a:r>
            <a:r>
              <a:rPr lang="en-US" dirty="0">
                <a:latin typeface="Trebuchet MS" panose="020B0603020202020204" pitchFamily="34" charset="0"/>
              </a:rPr>
              <a:t>​</a:t>
            </a:r>
          </a:p>
          <a:p>
            <a:pPr fontAlgn="base"/>
            <a:r>
              <a:rPr lang="en-GB" dirty="0">
                <a:latin typeface="Trebuchet MS" panose="020B0603020202020204" pitchFamily="34" charset="0"/>
              </a:rPr>
              <a:t>How is story time structured (the battle with boys)?</a:t>
            </a:r>
            <a:r>
              <a:rPr lang="en-US" dirty="0">
                <a:latin typeface="Trebuchet MS" panose="020B0603020202020204" pitchFamily="34" charset="0"/>
              </a:rPr>
              <a:t>​</a:t>
            </a:r>
          </a:p>
          <a:p>
            <a:pPr fontAlgn="base"/>
            <a:r>
              <a:rPr lang="en-GB" dirty="0">
                <a:latin typeface="Trebuchet MS" panose="020B0603020202020204" pitchFamily="34" charset="0"/>
              </a:rPr>
              <a:t>Snuggle time -is this happening in all settings and with  male and female teachers?</a:t>
            </a:r>
            <a:r>
              <a:rPr lang="en-US" dirty="0">
                <a:latin typeface="Trebuchet MS" panose="020B0603020202020204" pitchFamily="34" charset="0"/>
              </a:rPr>
              <a:t>​</a:t>
            </a:r>
          </a:p>
          <a:p>
            <a:pPr fontAlgn="base"/>
            <a:r>
              <a:rPr lang="en-GB" dirty="0">
                <a:latin typeface="Trebuchet MS" panose="020B0603020202020204" pitchFamily="34" charset="0"/>
              </a:rPr>
              <a:t>Where there is only one male, ensure he is seen engaging in all aspects of practice, not just as a ‘novelty event’?</a:t>
            </a:r>
            <a:r>
              <a:rPr lang="en-US" dirty="0">
                <a:latin typeface="Trebuchet MS" panose="020B0603020202020204" pitchFamily="34" charset="0"/>
              </a:rPr>
              <a:t>​</a:t>
            </a:r>
          </a:p>
          <a:p>
            <a:pPr fontAlgn="base"/>
            <a:r>
              <a:rPr lang="en-GB" dirty="0">
                <a:latin typeface="Trebuchet MS" panose="020B0603020202020204" pitchFamily="34" charset="0"/>
              </a:rPr>
              <a:t>Are teachers unconsciously coding activities as male or female?</a:t>
            </a:r>
            <a:r>
              <a:rPr lang="en-US" dirty="0">
                <a:latin typeface="Trebuchet MS" panose="020B0603020202020204" pitchFamily="34" charset="0"/>
              </a:rPr>
              <a:t>​</a:t>
            </a:r>
          </a:p>
          <a:p>
            <a:pPr fontAlgn="base"/>
            <a:r>
              <a:rPr lang="en-GB" dirty="0">
                <a:latin typeface="Trebuchet MS" panose="020B0603020202020204" pitchFamily="34" charset="0"/>
              </a:rPr>
              <a:t>Are teachers’ personal values and beliefs unconsciously impact behaviours?</a:t>
            </a:r>
            <a:r>
              <a:rPr lang="en-US" dirty="0">
                <a:latin typeface="Trebuchet MS" panose="020B0603020202020204" pitchFamily="34" charset="0"/>
              </a:rPr>
              <a:t>​</a:t>
            </a:r>
          </a:p>
          <a:p>
            <a:pPr fontAlgn="base"/>
            <a:r>
              <a:rPr lang="en-GB" dirty="0">
                <a:latin typeface="Trebuchet MS" panose="020B0603020202020204" pitchFamily="34" charset="0"/>
              </a:rPr>
              <a:t>Parents perceptions?</a:t>
            </a:r>
            <a:endParaRPr lang="en-US" dirty="0">
              <a:latin typeface="Trebuchet MS" panose="020B0603020202020204" pitchFamily="34" charset="0"/>
            </a:endParaRPr>
          </a:p>
        </p:txBody>
      </p:sp>
    </p:spTree>
    <p:extLst>
      <p:ext uri="{BB962C8B-B14F-4D97-AF65-F5344CB8AC3E}">
        <p14:creationId xmlns:p14="http://schemas.microsoft.com/office/powerpoint/2010/main" val="3559733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E7B-C1AF-4E15-8F68-2544943B60B7}"/>
              </a:ext>
            </a:extLst>
          </p:cNvPr>
          <p:cNvSpPr>
            <a:spLocks noGrp="1"/>
          </p:cNvSpPr>
          <p:nvPr>
            <p:ph type="title"/>
          </p:nvPr>
        </p:nvSpPr>
        <p:spPr>
          <a:xfrm>
            <a:off x="923925" y="657229"/>
            <a:ext cx="6543675" cy="824706"/>
          </a:xfrm>
        </p:spPr>
        <p:txBody>
          <a:bodyPr>
            <a:normAutofit fontScale="90000"/>
          </a:bodyPr>
          <a:lstStyle/>
          <a:p>
            <a:r>
              <a:rPr lang="en-GB" sz="6600" dirty="0">
                <a:solidFill>
                  <a:srgbClr val="14377D"/>
                </a:solidFill>
                <a:latin typeface="SA-Stick-A-Round-Draft-03.5" panose="02000800000000000000" pitchFamily="2" charset="0"/>
              </a:rPr>
              <a:t>References </a:t>
            </a:r>
          </a:p>
        </p:txBody>
      </p:sp>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180" y="249885"/>
            <a:ext cx="1468620" cy="1440805"/>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5" y="492920"/>
            <a:ext cx="3209925" cy="1069975"/>
          </a:xfrm>
          <a:prstGeom prst="rect">
            <a:avLst/>
          </a:prstGeom>
        </p:spPr>
      </p:pic>
      <p:sp>
        <p:nvSpPr>
          <p:cNvPr id="7" name="Content Placeholder 2">
            <a:extLst>
              <a:ext uri="{FF2B5EF4-FFF2-40B4-BE49-F238E27FC236}">
                <a16:creationId xmlns:a16="http://schemas.microsoft.com/office/drawing/2014/main" id="{D94B30C8-C6EE-4878-AA92-EA5B71CC7FCB}"/>
              </a:ext>
            </a:extLst>
          </p:cNvPr>
          <p:cNvSpPr>
            <a:spLocks noGrp="1"/>
          </p:cNvSpPr>
          <p:nvPr>
            <p:ph idx="1"/>
          </p:nvPr>
        </p:nvSpPr>
        <p:spPr>
          <a:xfrm>
            <a:off x="676275" y="1727204"/>
            <a:ext cx="11058525" cy="3927475"/>
          </a:xfrm>
        </p:spPr>
        <p:txBody>
          <a:bodyPr>
            <a:noAutofit/>
          </a:bodyPr>
          <a:lstStyle/>
          <a:p>
            <a:pPr marL="0" indent="0" fontAlgn="base">
              <a:buNone/>
            </a:pPr>
            <a:r>
              <a:rPr lang="en-GB" sz="1100" dirty="0">
                <a:latin typeface="Trebuchet MS" panose="020B0603020202020204" pitchFamily="34" charset="0"/>
              </a:rPr>
              <a:t>Ashley, M. (2002) </a:t>
            </a:r>
            <a:r>
              <a:rPr lang="en-GB" sz="1100" i="1" dirty="0">
                <a:latin typeface="Trebuchet MS" panose="020B0603020202020204" pitchFamily="34" charset="0"/>
              </a:rPr>
              <a:t>Role models, classroom leadership and the gendered battle for hearts and minds</a:t>
            </a:r>
            <a:r>
              <a:rPr lang="en-GB" sz="1100" dirty="0">
                <a:latin typeface="Trebuchet MS" panose="020B0603020202020204" pitchFamily="34" charset="0"/>
              </a:rPr>
              <a:t>. Paper presented at the Annual Conference of the British Educational Research Association, University of Exeter, England, 12th - 14th September 2002. </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​Brownhill, S (2010) The ‘brave’ man in the early years (0-8): the ambiguities of the ‘role’ model: </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Paper presented at the British Educational Research Association Annual Conference, University of Warwick, 1-4 September 2010</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​Butler, Judith (2006) [1990]. Gender trouble: feminism and the subversion of identity. New York: Routledge. </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Clark, C (2009) Why fathers matter to their children’s literacy. London: National Literacy Trust.</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​Cushman P (2005) “So what exactly do you want? What Principles mean they say “male role model” Gender and Education, 20(2):123-36</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Deleuze, G and </a:t>
            </a:r>
            <a:r>
              <a:rPr lang="en-GB" sz="1100" dirty="0" err="1">
                <a:latin typeface="Trebuchet MS" panose="020B0603020202020204" pitchFamily="34" charset="0"/>
              </a:rPr>
              <a:t>Guattari.f</a:t>
            </a:r>
            <a:r>
              <a:rPr lang="en-GB" sz="1100" dirty="0">
                <a:latin typeface="Trebuchet MS" panose="020B0603020202020204" pitchFamily="34" charset="0"/>
              </a:rPr>
              <a:t>. 1980. </a:t>
            </a:r>
            <a:r>
              <a:rPr lang="en-GB" sz="1100" i="1" dirty="0">
                <a:latin typeface="Trebuchet MS" panose="020B0603020202020204" pitchFamily="34" charset="0"/>
              </a:rPr>
              <a:t>A Thousand Plateaus</a:t>
            </a:r>
            <a:r>
              <a:rPr lang="en-GB" sz="1100" dirty="0">
                <a:latin typeface="Trebuchet MS" panose="020B0603020202020204" pitchFamily="34" charset="0"/>
              </a:rPr>
              <a:t>. Trans. Brian </a:t>
            </a:r>
            <a:r>
              <a:rPr lang="en-GB" sz="1100" dirty="0" err="1">
                <a:latin typeface="Trebuchet MS" panose="020B0603020202020204" pitchFamily="34" charset="0"/>
              </a:rPr>
              <a:t>Massumi</a:t>
            </a:r>
            <a:r>
              <a:rPr lang="en-GB" sz="1100" dirty="0">
                <a:latin typeface="Trebuchet MS" panose="020B0603020202020204" pitchFamily="34" charset="0"/>
              </a:rPr>
              <a:t>. London and New York: Continuum, 2004. Vol. 2 of </a:t>
            </a:r>
            <a:r>
              <a:rPr lang="en-GB" sz="1100" i="1" dirty="0">
                <a:latin typeface="Trebuchet MS" panose="020B0603020202020204" pitchFamily="34" charset="0"/>
              </a:rPr>
              <a:t>Capitalism and Schizophrenia</a:t>
            </a:r>
            <a:r>
              <a:rPr lang="en-GB" sz="1100" dirty="0">
                <a:latin typeface="Trebuchet MS" panose="020B0603020202020204" pitchFamily="34" charset="0"/>
              </a:rPr>
              <a:t>. 2 vols. 1972-1980. Trans. of </a:t>
            </a:r>
            <a:r>
              <a:rPr lang="en-GB" sz="1100" i="1" dirty="0">
                <a:latin typeface="Trebuchet MS" panose="020B0603020202020204" pitchFamily="34" charset="0"/>
              </a:rPr>
              <a:t>Mille Plateaux</a:t>
            </a:r>
            <a:r>
              <a:rPr lang="en-GB" sz="1100" dirty="0">
                <a:latin typeface="Trebuchet MS" panose="020B0603020202020204" pitchFamily="34" charset="0"/>
              </a:rPr>
              <a:t>. Paris: Les Editions de Minuit. ISBN 0-8264-7694-5.</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​DfE 2013 Department for Education. Childcare and Early Years Providers Survey 2013. TNS BMRB  </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a:t>
            </a:r>
            <a:r>
              <a:rPr lang="en-GB" sz="1100" dirty="0" err="1">
                <a:latin typeface="Trebuchet MS" panose="020B0603020202020204" pitchFamily="34" charset="0"/>
              </a:rPr>
              <a:t>Drudy</a:t>
            </a:r>
            <a:r>
              <a:rPr lang="en-GB" sz="1100" dirty="0">
                <a:latin typeface="Trebuchet MS" panose="020B0603020202020204" pitchFamily="34" charset="0"/>
              </a:rPr>
              <a:t>, S. (2008) Gender balance/gender bias: the teaching profession and the impact of feminisation</a:t>
            </a:r>
            <a:r>
              <a:rPr lang="en-GB" sz="1100" i="1" dirty="0">
                <a:latin typeface="Trebuchet MS" panose="020B0603020202020204" pitchFamily="34" charset="0"/>
              </a:rPr>
              <a:t>, Gender and Education, </a:t>
            </a:r>
            <a:r>
              <a:rPr lang="en-GB" sz="1100" dirty="0">
                <a:latin typeface="Trebuchet MS" panose="020B0603020202020204" pitchFamily="34" charset="0"/>
              </a:rPr>
              <a:t>20 (4), 309 – 323.</a:t>
            </a:r>
            <a:r>
              <a:rPr lang="en-US" sz="1100" dirty="0">
                <a:latin typeface="Trebuchet MS" panose="020B0603020202020204" pitchFamily="34" charset="0"/>
              </a:rPr>
              <a:t>​</a:t>
            </a:r>
          </a:p>
          <a:p>
            <a:pPr marL="0" indent="0" fontAlgn="base">
              <a:buNone/>
            </a:pPr>
            <a:r>
              <a:rPr lang="en-GB" sz="1100" dirty="0" err="1">
                <a:latin typeface="Trebuchet MS" panose="020B0603020202020204" pitchFamily="34" charset="0"/>
              </a:rPr>
              <a:t>Duursma</a:t>
            </a:r>
            <a:r>
              <a:rPr lang="en-GB" sz="1100" dirty="0">
                <a:latin typeface="Trebuchet MS" panose="020B0603020202020204" pitchFamily="34" charset="0"/>
              </a:rPr>
              <a:t>, E. (2014). The effects of fathers' and mothers' reading to their children on language</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a:t>
            </a:r>
            <a:r>
              <a:rPr lang="en-GB" sz="1100" dirty="0" err="1">
                <a:latin typeface="Trebuchet MS" panose="020B0603020202020204" pitchFamily="34" charset="0"/>
              </a:rPr>
              <a:t>Dvorsky</a:t>
            </a:r>
            <a:r>
              <a:rPr lang="en-GB" sz="1100" dirty="0">
                <a:latin typeface="Trebuchet MS" panose="020B0603020202020204" pitchFamily="34" charset="0"/>
              </a:rPr>
              <a:t> G and Hughes J (2008) </a:t>
            </a:r>
            <a:r>
              <a:rPr lang="en-GB" sz="1100" i="1" dirty="0" err="1">
                <a:latin typeface="Trebuchet MS" panose="020B0603020202020204" pitchFamily="34" charset="0"/>
              </a:rPr>
              <a:t>Postgenderism</a:t>
            </a:r>
            <a:r>
              <a:rPr lang="en-GB" sz="1100" i="1" dirty="0">
                <a:latin typeface="Trebuchet MS" panose="020B0603020202020204" pitchFamily="34" charset="0"/>
              </a:rPr>
              <a:t>:  Beyond the  Gender Binary: </a:t>
            </a:r>
            <a:r>
              <a:rPr lang="en-GB" sz="1100" dirty="0">
                <a:latin typeface="Trebuchet MS" panose="020B0603020202020204" pitchFamily="34" charset="0"/>
              </a:rPr>
              <a:t>March 2008 IEET Monograph series</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​Edwards, C. </a:t>
            </a:r>
            <a:r>
              <a:rPr lang="en-GB" sz="1100" dirty="0" err="1">
                <a:latin typeface="Trebuchet MS" panose="020B0603020202020204" pitchFamily="34" charset="0"/>
              </a:rPr>
              <a:t>Knoche</a:t>
            </a:r>
            <a:r>
              <a:rPr lang="en-GB" sz="1100" dirty="0">
                <a:latin typeface="Trebuchet MS" panose="020B0603020202020204" pitchFamily="34" charset="0"/>
              </a:rPr>
              <a:t> L and </a:t>
            </a:r>
            <a:r>
              <a:rPr lang="en-GB" sz="1100" dirty="0" err="1">
                <a:latin typeface="Trebuchet MS" panose="020B0603020202020204" pitchFamily="34" charset="0"/>
              </a:rPr>
              <a:t>Kumru</a:t>
            </a:r>
            <a:r>
              <a:rPr lang="en-GB" sz="1100" dirty="0">
                <a:latin typeface="Trebuchet MS" panose="020B0603020202020204" pitchFamily="34" charset="0"/>
              </a:rPr>
              <a:t> A ( 2001) : Play Patterns and Gender. </a:t>
            </a:r>
            <a:r>
              <a:rPr lang="en-GB" sz="1100" i="1" dirty="0">
                <a:latin typeface="Trebuchet MS" panose="020B0603020202020204" pitchFamily="34" charset="0"/>
              </a:rPr>
              <a:t> Encyclopaedia of Women and Gender. </a:t>
            </a:r>
            <a:r>
              <a:rPr lang="en-GB" sz="1100" dirty="0">
                <a:latin typeface="Trebuchet MS" panose="020B0603020202020204" pitchFamily="34" charset="0"/>
              </a:rPr>
              <a:t>V2, pp809-815</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​Meek, M (1982),  </a:t>
            </a:r>
            <a:r>
              <a:rPr lang="en-GB" sz="1100" i="1" dirty="0">
                <a:latin typeface="Trebuchet MS" panose="020B0603020202020204" pitchFamily="34" charset="0"/>
              </a:rPr>
              <a:t>Learning to Read</a:t>
            </a:r>
            <a:r>
              <a:rPr lang="en-GB" sz="1100" dirty="0">
                <a:latin typeface="Trebuchet MS" panose="020B0603020202020204" pitchFamily="34" charset="0"/>
              </a:rPr>
              <a:t>. London: Bodley Head</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​Potter C, Walker G and Keen B (2012), ‘I am reading to her  and she loves it’: benefits of engaging fathers from disadvantaged areas in their children’s early learning transitions. </a:t>
            </a:r>
            <a:r>
              <a:rPr lang="en-GB" sz="1100" i="1" dirty="0">
                <a:latin typeface="Trebuchet MS" panose="020B0603020202020204" pitchFamily="34" charset="0"/>
              </a:rPr>
              <a:t>Early Years, 2013 Vol. 33(1) pp-74-89</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​Skelton, C. (2003) Male Primary Teachers and Perceptions of Masculinity. </a:t>
            </a:r>
            <a:r>
              <a:rPr lang="en-GB" sz="1100" i="1" dirty="0">
                <a:latin typeface="Trebuchet MS" panose="020B0603020202020204" pitchFamily="34" charset="0"/>
              </a:rPr>
              <a:t>Education Review</a:t>
            </a:r>
            <a:r>
              <a:rPr lang="en-GB" sz="1100" dirty="0">
                <a:latin typeface="Trebuchet MS" panose="020B0603020202020204" pitchFamily="34" charset="0"/>
              </a:rPr>
              <a:t>. Vol. 55 (2), 195 – 209.</a:t>
            </a:r>
            <a:r>
              <a:rPr lang="en-US" sz="1100" dirty="0">
                <a:latin typeface="Trebuchet MS" panose="020B0603020202020204" pitchFamily="34" charset="0"/>
              </a:rPr>
              <a:t>​</a:t>
            </a:r>
          </a:p>
          <a:p>
            <a:pPr marL="0" indent="0" fontAlgn="base">
              <a:buNone/>
            </a:pPr>
            <a:r>
              <a:rPr lang="en-GB" sz="1100" dirty="0">
                <a:latin typeface="Trebuchet MS" panose="020B0603020202020204" pitchFamily="34" charset="0"/>
              </a:rPr>
              <a:t>outcomes of children participating in early head start in the United States. Fathering: a journal of theory and research about men as parents, 12 (3), 283-302</a:t>
            </a:r>
            <a:r>
              <a:rPr lang="en-GB" sz="800" dirty="0">
                <a:latin typeface="Trebuchet MS" panose="020B0603020202020204" pitchFamily="34" charset="0"/>
              </a:rPr>
              <a:t>.</a:t>
            </a:r>
            <a:r>
              <a:rPr lang="en-US" sz="800" dirty="0">
                <a:latin typeface="Trebuchet MS" panose="020B0603020202020204" pitchFamily="34" charset="0"/>
              </a:rPr>
              <a:t>​</a:t>
            </a:r>
          </a:p>
          <a:p>
            <a:pPr marL="0" indent="0" fontAlgn="base">
              <a:buNone/>
            </a:pPr>
            <a:r>
              <a:rPr lang="en-GB" sz="800" dirty="0">
                <a:latin typeface="Trebuchet MS" panose="020B0603020202020204" pitchFamily="34" charset="0"/>
              </a:rPr>
              <a:t>​</a:t>
            </a:r>
          </a:p>
          <a:p>
            <a:pPr marL="0" indent="0" fontAlgn="base">
              <a:buNone/>
            </a:pPr>
            <a:endParaRPr lang="en-US" sz="800" dirty="0">
              <a:latin typeface="Trebuchet MS" panose="020B0603020202020204" pitchFamily="34" charset="0"/>
            </a:endParaRPr>
          </a:p>
        </p:txBody>
      </p:sp>
    </p:spTree>
    <p:extLst>
      <p:ext uri="{BB962C8B-B14F-4D97-AF65-F5344CB8AC3E}">
        <p14:creationId xmlns:p14="http://schemas.microsoft.com/office/powerpoint/2010/main" val="91980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6937EAF-A97D-4764-8A11-15E4E118EE87}"/>
              </a:ext>
            </a:extLst>
          </p:cNvPr>
          <p:cNvPicPr>
            <a:picLocks noChangeAspect="1"/>
          </p:cNvPicPr>
          <p:nvPr/>
        </p:nvPicPr>
        <p:blipFill rotWithShape="1">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C6B7676-B87A-494A-BE57-D4E9C25A56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6384" y="5261734"/>
            <a:ext cx="1517531" cy="1488790"/>
          </a:xfrm>
          <a:prstGeom prst="rect">
            <a:avLst/>
          </a:prstGeom>
        </p:spPr>
      </p:pic>
      <p:pic>
        <p:nvPicPr>
          <p:cNvPr id="6" name="Picture 5">
            <a:extLst>
              <a:ext uri="{FF2B5EF4-FFF2-40B4-BE49-F238E27FC236}">
                <a16:creationId xmlns:a16="http://schemas.microsoft.com/office/drawing/2014/main" id="{C56A1E2A-DB2F-4375-854B-DA2BB6C2A9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7141" y="5527371"/>
            <a:ext cx="3948938" cy="1316314"/>
          </a:xfrm>
          <a:prstGeom prst="rect">
            <a:avLst/>
          </a:prstGeom>
        </p:spPr>
      </p:pic>
      <p:sp>
        <p:nvSpPr>
          <p:cNvPr id="12" name="Content Placeholder 2">
            <a:extLst>
              <a:ext uri="{FF2B5EF4-FFF2-40B4-BE49-F238E27FC236}">
                <a16:creationId xmlns:a16="http://schemas.microsoft.com/office/drawing/2014/main" id="{D8F8B284-9B5E-4339-BBB6-1D943D9BBBB5}"/>
              </a:ext>
            </a:extLst>
          </p:cNvPr>
          <p:cNvSpPr>
            <a:spLocks noGrp="1"/>
          </p:cNvSpPr>
          <p:nvPr>
            <p:ph idx="1"/>
          </p:nvPr>
        </p:nvSpPr>
        <p:spPr>
          <a:xfrm>
            <a:off x="10741" y="3826042"/>
            <a:ext cx="11574379" cy="2804167"/>
          </a:xfrm>
        </p:spPr>
        <p:txBody>
          <a:bodyPr>
            <a:normAutofit/>
          </a:bodyPr>
          <a:lstStyle/>
          <a:p>
            <a:pPr marL="0" indent="0" algn="ctr" fontAlgn="base">
              <a:buNone/>
            </a:pPr>
            <a:r>
              <a:rPr lang="en-GB" sz="4800" dirty="0">
                <a:solidFill>
                  <a:schemeClr val="bg1"/>
                </a:solidFill>
                <a:latin typeface="Trebuchet MS" panose="020B0603020202020204" pitchFamily="34" charset="0"/>
              </a:rPr>
              <a:t>The University of Opportunity</a:t>
            </a:r>
            <a:endParaRPr lang="en-US" sz="48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28476726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6A6F0E7282E44ABC93E01C94A8406E" ma:contentTypeVersion="13" ma:contentTypeDescription="Create a new document." ma:contentTypeScope="" ma:versionID="ab6cda6794be4a6d11edb8fcf3c8eb1e">
  <xsd:schema xmlns:xsd="http://www.w3.org/2001/XMLSchema" xmlns:xs="http://www.w3.org/2001/XMLSchema" xmlns:p="http://schemas.microsoft.com/office/2006/metadata/properties" xmlns:ns3="eeb429d8-d85b-452f-b9bf-338facd5e383" xmlns:ns4="455f2aca-7965-4320-8f87-97a0b6bfc7ae" targetNamespace="http://schemas.microsoft.com/office/2006/metadata/properties" ma:root="true" ma:fieldsID="9a0c7d6cb26d1ac345157331f89f80b4" ns3:_="" ns4:_="">
    <xsd:import namespace="eeb429d8-d85b-452f-b9bf-338facd5e383"/>
    <xsd:import namespace="455f2aca-7965-4320-8f87-97a0b6bfc7ae"/>
    <xsd:element name="properties">
      <xsd:complexType>
        <xsd:sequence>
          <xsd:element name="documentManagement">
            <xsd:complexType>
              <xsd:all>
                <xsd:element ref="ns3:SharedWithUsers" minOccurs="0"/>
                <xsd:element ref="ns3:SharingHintHash" minOccurs="0"/>
                <xsd:element ref="ns3:SharedWithDetails" minOccurs="0"/>
                <xsd:element ref="ns3:LastSharedByUser" minOccurs="0"/>
                <xsd:element ref="ns3:LastSharedByTime" minOccurs="0"/>
                <xsd:element ref="ns4:MediaServiceMetadata" minOccurs="0"/>
                <xsd:element ref="ns4:MediaServiceFastMetadata" minOccurs="0"/>
                <xsd:element ref="ns4:MediaServiceAutoTags" minOccurs="0"/>
                <xsd:element ref="ns4:MediaServiceDateTaken" minOccurs="0"/>
                <xsd:element ref="ns4:MediaServiceLocation"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b429d8-d85b-452f-b9bf-338facd5e38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55f2aca-7965-4320-8f87-97a0b6bfc7ae"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Location" ma:index="17" nillable="true" ma:displayName="MediaServic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C6E75D-5752-41A7-9791-BB7B185338CA}">
  <ds:schemaRef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www.w3.org/XML/1998/namespace"/>
    <ds:schemaRef ds:uri="eeb429d8-d85b-452f-b9bf-338facd5e383"/>
    <ds:schemaRef ds:uri="http://purl.org/dc/elements/1.1/"/>
    <ds:schemaRef ds:uri="http://purl.org/dc/terms/"/>
    <ds:schemaRef ds:uri="http://schemas.microsoft.com/office/infopath/2007/PartnerControls"/>
    <ds:schemaRef ds:uri="455f2aca-7965-4320-8f87-97a0b6bfc7ae"/>
  </ds:schemaRefs>
</ds:datastoreItem>
</file>

<file path=customXml/itemProps2.xml><?xml version="1.0" encoding="utf-8"?>
<ds:datastoreItem xmlns:ds="http://schemas.openxmlformats.org/officeDocument/2006/customXml" ds:itemID="{E967D4FD-FC1F-47B8-8169-5971517895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b429d8-d85b-452f-b9bf-338facd5e383"/>
    <ds:schemaRef ds:uri="455f2aca-7965-4320-8f87-97a0b6bfc7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18E0C-F796-481C-AD7A-0C04EB10B6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429</TotalTime>
  <Words>358</Words>
  <Application>Microsoft Office PowerPoint</Application>
  <PresentationFormat>Widescreen</PresentationFormat>
  <Paragraphs>146</Paragraphs>
  <Slides>22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Calibri Light</vt:lpstr>
      <vt:lpstr>SA-Stick-A-Round-Draft-03.5</vt:lpstr>
      <vt:lpstr>Arial</vt:lpstr>
      <vt:lpstr>Times New Roman</vt:lpstr>
      <vt:lpstr>Calibri</vt:lpstr>
      <vt:lpstr>Trebuchet MS</vt:lpstr>
      <vt:lpstr>Office Theme</vt:lpstr>
      <vt:lpstr>Men in Childcare: Does it matter to children, what do they say? (Stage 2) ​ ​ </vt:lpstr>
      <vt:lpstr>Context</vt:lpstr>
      <vt:lpstr>Stage One Findings​</vt:lpstr>
      <vt:lpstr>Purpose of Stage Two​</vt:lpstr>
      <vt:lpstr>Research Questions</vt:lpstr>
      <vt:lpstr>Research Paradigm</vt:lpstr>
      <vt:lpstr>PowerPoint Presentation</vt:lpstr>
      <vt:lpstr>PowerPoint Presentation</vt:lpstr>
      <vt:lpstr>Data Analysis</vt:lpstr>
      <vt:lpstr>How do children perceive male practitioners?</vt:lpstr>
      <vt:lpstr>PowerPoint Presentation</vt:lpstr>
      <vt:lpstr>Why did you choose that teacher?</vt:lpstr>
      <vt:lpstr>Literacy</vt:lpstr>
      <vt:lpstr>Good storytelling and links to reading and comprehension </vt:lpstr>
      <vt:lpstr>Good storytelling and links to reading and comprehension </vt:lpstr>
      <vt:lpstr>Behaviours </vt:lpstr>
      <vt:lpstr>BLACK GREY WHITE​</vt:lpstr>
      <vt:lpstr>Good examples in LEYF </vt:lpstr>
      <vt:lpstr>What matters to children…</vt:lpstr>
      <vt:lpstr>Next Steps...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Tania Costa</dc:creator>
  <cp:lastModifiedBy>HELEN PERKINS</cp:lastModifiedBy>
  <cp:revision>32</cp:revision>
  <dcterms:created xsi:type="dcterms:W3CDTF">2018-11-14T19:34:10Z</dcterms:created>
  <dcterms:modified xsi:type="dcterms:W3CDTF">2019-08-28T18:00:46Z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0x010100886A6F0E7282E44ABC93E01C94A8406E</vt:lpwstr>
  </property>
</Properties>
</file>