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66" r:id="rId3"/>
    <p:sldId id="267" r:id="rId4"/>
    <p:sldId id="271" r:id="rId5"/>
    <p:sldId id="270" r:id="rId6"/>
    <p:sldId id="268" r:id="rId7"/>
    <p:sldId id="265" r:id="rId8"/>
    <p:sldId id="264" r:id="rId9"/>
    <p:sldId id="260" r:id="rId10"/>
    <p:sldId id="261"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64" autoAdjust="0"/>
    <p:restoredTop sz="86474"/>
  </p:normalViewPr>
  <p:slideViewPr>
    <p:cSldViewPr snapToGrid="0">
      <p:cViewPr varScale="1">
        <p:scale>
          <a:sx n="93" d="100"/>
          <a:sy n="93" d="100"/>
        </p:scale>
        <p:origin x="232" y="296"/>
      </p:cViewPr>
      <p:guideLst/>
    </p:cSldViewPr>
  </p:slideViewPr>
  <p:outlineViewPr>
    <p:cViewPr>
      <p:scale>
        <a:sx n="33" d="100"/>
        <a:sy n="33" d="100"/>
      </p:scale>
      <p:origin x="-4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86" d="100"/>
          <a:sy n="86" d="100"/>
        </p:scale>
        <p:origin x="39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91375C-5273-CC47-B257-B11AF01E833E}" type="datetimeFigureOut">
              <a:rPr lang="en-US" smtClean="0"/>
              <a:t>9/3/19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EDB536-C254-F64A-9600-A7FF5B7C92BF}" type="slidenum">
              <a:rPr lang="en-US" smtClean="0"/>
              <a:t>‹#›</a:t>
            </a:fld>
            <a:endParaRPr lang="en-US"/>
          </a:p>
        </p:txBody>
      </p:sp>
    </p:spTree>
    <p:extLst>
      <p:ext uri="{BB962C8B-B14F-4D97-AF65-F5344CB8AC3E}">
        <p14:creationId xmlns:p14="http://schemas.microsoft.com/office/powerpoint/2010/main" val="143121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REST ARE UNDECIDED</a:t>
            </a:r>
          </a:p>
        </p:txBody>
      </p:sp>
      <p:sp>
        <p:nvSpPr>
          <p:cNvPr id="4" name="Slide Number Placeholder 3"/>
          <p:cNvSpPr>
            <a:spLocks noGrp="1"/>
          </p:cNvSpPr>
          <p:nvPr>
            <p:ph type="sldNum" sz="quarter" idx="5"/>
          </p:nvPr>
        </p:nvSpPr>
        <p:spPr/>
        <p:txBody>
          <a:bodyPr/>
          <a:lstStyle/>
          <a:p>
            <a:fld id="{CEEDB536-C254-F64A-9600-A7FF5B7C92BF}" type="slidenum">
              <a:rPr lang="en-US" smtClean="0"/>
              <a:t>2</a:t>
            </a:fld>
            <a:endParaRPr lang="en-US"/>
          </a:p>
        </p:txBody>
      </p:sp>
    </p:spTree>
    <p:extLst>
      <p:ext uri="{BB962C8B-B14F-4D97-AF65-F5344CB8AC3E}">
        <p14:creationId xmlns:p14="http://schemas.microsoft.com/office/powerpoint/2010/main" val="4134867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OPEN QUESTION AND PERHAPS INVITE SOME FIRST THOUGHTS</a:t>
            </a:r>
          </a:p>
        </p:txBody>
      </p:sp>
      <p:sp>
        <p:nvSpPr>
          <p:cNvPr id="4" name="Slide Number Placeholder 3"/>
          <p:cNvSpPr>
            <a:spLocks noGrp="1"/>
          </p:cNvSpPr>
          <p:nvPr>
            <p:ph type="sldNum" sz="quarter" idx="5"/>
          </p:nvPr>
        </p:nvSpPr>
        <p:spPr/>
        <p:txBody>
          <a:bodyPr/>
          <a:lstStyle/>
          <a:p>
            <a:fld id="{CEEDB536-C254-F64A-9600-A7FF5B7C92BF}" type="slidenum">
              <a:rPr lang="en-US" smtClean="0"/>
              <a:t>4</a:t>
            </a:fld>
            <a:endParaRPr lang="en-US"/>
          </a:p>
        </p:txBody>
      </p:sp>
    </p:spTree>
    <p:extLst>
      <p:ext uri="{BB962C8B-B14F-4D97-AF65-F5344CB8AC3E}">
        <p14:creationId xmlns:p14="http://schemas.microsoft.com/office/powerpoint/2010/main" val="3493218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ACADEMICS HAVE STARTED TO THINK ABOUT WHAT THIS MEANS FOR MEN IN TEAMS</a:t>
            </a:r>
          </a:p>
        </p:txBody>
      </p:sp>
      <p:sp>
        <p:nvSpPr>
          <p:cNvPr id="4" name="Slide Number Placeholder 3"/>
          <p:cNvSpPr>
            <a:spLocks noGrp="1"/>
          </p:cNvSpPr>
          <p:nvPr>
            <p:ph type="sldNum" sz="quarter" idx="5"/>
          </p:nvPr>
        </p:nvSpPr>
        <p:spPr/>
        <p:txBody>
          <a:bodyPr/>
          <a:lstStyle/>
          <a:p>
            <a:fld id="{CEEDB536-C254-F64A-9600-A7FF5B7C92BF}" type="slidenum">
              <a:rPr lang="en-US" smtClean="0"/>
              <a:t>5</a:t>
            </a:fld>
            <a:endParaRPr lang="en-US"/>
          </a:p>
        </p:txBody>
      </p:sp>
    </p:spTree>
    <p:extLst>
      <p:ext uri="{BB962C8B-B14F-4D97-AF65-F5344CB8AC3E}">
        <p14:creationId xmlns:p14="http://schemas.microsoft.com/office/powerpoint/2010/main" val="2363953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GB" dirty="0"/>
              <a:t>General: </a:t>
            </a:r>
          </a:p>
          <a:p>
            <a:pPr>
              <a:buFontTx/>
              <a:buChar char="-"/>
            </a:pPr>
            <a:r>
              <a:rPr lang="en-GB" dirty="0"/>
              <a:t>Adapt behaviour, sideways hugging, Team Teach and programs like it there to teach you how to deflect a hug, who to stop a child from being able to hold your hand. </a:t>
            </a:r>
          </a:p>
          <a:p>
            <a:pPr>
              <a:buFontTx/>
              <a:buChar char="-"/>
            </a:pPr>
            <a:endParaRPr lang="en-GB" dirty="0"/>
          </a:p>
          <a:p>
            <a:pPr>
              <a:buFontTx/>
              <a:buChar char="-"/>
            </a:pPr>
            <a:r>
              <a:rPr lang="en-GB" dirty="0"/>
              <a:t>Gay/gender non-conforming</a:t>
            </a:r>
          </a:p>
          <a:p>
            <a:pPr>
              <a:buFontTx/>
              <a:buChar char="-"/>
            </a:pPr>
            <a:r>
              <a:rPr lang="en-GB" dirty="0"/>
              <a:t>Keeping children innocent:</a:t>
            </a:r>
          </a:p>
          <a:p>
            <a:pPr lvl="1">
              <a:buFontTx/>
              <a:buChar char="-"/>
            </a:pPr>
            <a:r>
              <a:rPr lang="en-GB" dirty="0"/>
              <a:t>Don’t come out at work</a:t>
            </a:r>
          </a:p>
          <a:p>
            <a:pPr lvl="1">
              <a:buFontTx/>
              <a:buChar char="-"/>
            </a:pPr>
            <a:r>
              <a:rPr lang="en-GB" dirty="0"/>
              <a:t>Tattoos</a:t>
            </a:r>
          </a:p>
          <a:p>
            <a:pPr lvl="1">
              <a:buFontTx/>
              <a:buChar char="-"/>
            </a:pPr>
            <a:r>
              <a:rPr lang="en-GB" dirty="0"/>
              <a:t>Different Coloured Hair</a:t>
            </a:r>
          </a:p>
          <a:p>
            <a:pPr lvl="1">
              <a:buFontTx/>
              <a:buChar char="-"/>
            </a:pPr>
            <a:r>
              <a:rPr lang="en-GB" dirty="0"/>
              <a:t>Don’t talk about anything that doesn’t conform to the social norm</a:t>
            </a:r>
          </a:p>
          <a:p>
            <a:pPr lvl="1">
              <a:buFontTx/>
              <a:buChar char="-"/>
            </a:pPr>
            <a:r>
              <a:rPr lang="en-GB" dirty="0"/>
              <a:t>Rap music vs pop music</a:t>
            </a:r>
          </a:p>
          <a:p>
            <a:pPr lvl="1">
              <a:buFontTx/>
              <a:buChar char="-"/>
            </a:pPr>
            <a:r>
              <a:rPr lang="en-GB" dirty="0"/>
              <a:t>LGBT Lessons/ DQST</a:t>
            </a:r>
          </a:p>
          <a:p>
            <a:endParaRPr lang="en-US" dirty="0"/>
          </a:p>
          <a:p>
            <a:endParaRPr lang="en-US" dirty="0"/>
          </a:p>
        </p:txBody>
      </p:sp>
      <p:sp>
        <p:nvSpPr>
          <p:cNvPr id="4" name="Slide Number Placeholder 3"/>
          <p:cNvSpPr>
            <a:spLocks noGrp="1"/>
          </p:cNvSpPr>
          <p:nvPr>
            <p:ph type="sldNum" sz="quarter" idx="5"/>
          </p:nvPr>
        </p:nvSpPr>
        <p:spPr/>
        <p:txBody>
          <a:bodyPr/>
          <a:lstStyle/>
          <a:p>
            <a:fld id="{CEEDB536-C254-F64A-9600-A7FF5B7C92BF}" type="slidenum">
              <a:rPr lang="en-US" smtClean="0"/>
              <a:t>6</a:t>
            </a:fld>
            <a:endParaRPr lang="en-US"/>
          </a:p>
        </p:txBody>
      </p:sp>
    </p:spTree>
    <p:extLst>
      <p:ext uri="{BB962C8B-B14F-4D97-AF65-F5344CB8AC3E}">
        <p14:creationId xmlns:p14="http://schemas.microsoft.com/office/powerpoint/2010/main" val="3802835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There are no biologically-based differences between the sexes in sensitivity to infants (for review, see Lamb et al, 1987) or in capacity to provide intimate care (for review see, Parke, 2008). Levels of ‘nurturing hormones’ (see below) are the same in men and women exposed to ‘infant stimuli’ before their babies are born (Storey et al, 2000) and when interacting with them afterwards (Feldman et al, 2010). Fathers’ responsiveness seems to vary depending on the degree to which they assume responsibility for the care of their infants (Lamb and Lewis, 2010).</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We know that: within 15 minutes of holding a baby, human males experience raised levels of hormones associated with tolerance/trust (oxytocin), sensitivity to infants (cortisol) and brooding/lactation/bonding (prolactin); and that the more experienced a male is as a caregiver, the quicker and more pronounced are the hormonal changes (</a:t>
            </a:r>
            <a:r>
              <a:rPr lang="en-GB" sz="1200" b="0" i="0" kern="1200" dirty="0" err="1">
                <a:solidFill>
                  <a:schemeClr val="tx1"/>
                </a:solidFill>
                <a:effectLst/>
                <a:latin typeface="+mn-lt"/>
                <a:ea typeface="+mn-ea"/>
                <a:cs typeface="+mn-cs"/>
              </a:rPr>
              <a:t>Atzil</a:t>
            </a:r>
            <a:r>
              <a:rPr lang="en-GB" sz="1200" b="0" i="0" kern="1200" dirty="0">
                <a:solidFill>
                  <a:schemeClr val="tx1"/>
                </a:solidFill>
                <a:effectLst/>
                <a:latin typeface="+mn-lt"/>
                <a:ea typeface="+mn-ea"/>
                <a:cs typeface="+mn-cs"/>
              </a:rPr>
              <a:t> et al., 2012, </a:t>
            </a:r>
            <a:r>
              <a:rPr lang="en-GB" sz="1200" b="0" i="0" kern="1200" dirty="0" err="1">
                <a:solidFill>
                  <a:schemeClr val="tx1"/>
                </a:solidFill>
                <a:effectLst/>
                <a:latin typeface="+mn-lt"/>
                <a:ea typeface="+mn-ea"/>
                <a:cs typeface="+mn-cs"/>
              </a:rPr>
              <a:t>Gray</a:t>
            </a:r>
            <a:r>
              <a:rPr lang="en-GB" sz="1200" b="0" i="0" kern="1200" dirty="0">
                <a:solidFill>
                  <a:schemeClr val="tx1"/>
                </a:solidFill>
                <a:effectLst/>
                <a:latin typeface="+mn-lt"/>
                <a:ea typeface="+mn-ea"/>
                <a:cs typeface="+mn-cs"/>
              </a:rPr>
              <a:t> &amp; Anderson, 2010).</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Research into the relationship between testosterone levels and infant caretaking in males is also proving instructive:</a:t>
            </a:r>
          </a:p>
          <a:p>
            <a:r>
              <a:rPr lang="en-GB" sz="1200" b="0" i="0" kern="1200" dirty="0">
                <a:solidFill>
                  <a:schemeClr val="tx1"/>
                </a:solidFill>
                <a:effectLst/>
                <a:latin typeface="+mn-lt"/>
                <a:ea typeface="+mn-ea"/>
                <a:cs typeface="+mn-cs"/>
              </a:rPr>
              <a:t>Testosterone levels drop in men who co-reside with a pregnant female (Berg and Wynne-Edwards, 2001), possibly as a result of the increases in some of the hormones mentioned above. Testosterone levels remain low after the birth (</a:t>
            </a:r>
            <a:r>
              <a:rPr lang="en-GB" sz="1200" b="0" i="0" kern="1200" dirty="0" err="1">
                <a:solidFill>
                  <a:schemeClr val="tx1"/>
                </a:solidFill>
                <a:effectLst/>
                <a:latin typeface="+mn-lt"/>
                <a:ea typeface="+mn-ea"/>
                <a:cs typeface="+mn-cs"/>
              </a:rPr>
              <a:t>Gettler</a:t>
            </a:r>
            <a:r>
              <a:rPr lang="en-GB" sz="1200" b="0" i="0" kern="1200" dirty="0">
                <a:solidFill>
                  <a:schemeClr val="tx1"/>
                </a:solidFill>
                <a:effectLst/>
                <a:latin typeface="+mn-lt"/>
                <a:ea typeface="+mn-ea"/>
                <a:cs typeface="+mn-cs"/>
              </a:rPr>
              <a:t> et al, 2011) and over the first year, reduced by about one third and found to be lowest in the dads actively involved in caretaking or co-sleeping with their babies (</a:t>
            </a:r>
            <a:r>
              <a:rPr lang="en-GB" sz="1200" b="0" i="0" kern="1200" dirty="0" err="1">
                <a:solidFill>
                  <a:schemeClr val="tx1"/>
                </a:solidFill>
                <a:effectLst/>
                <a:latin typeface="+mn-lt"/>
                <a:ea typeface="+mn-ea"/>
                <a:cs typeface="+mn-cs"/>
              </a:rPr>
              <a:t>Gettler</a:t>
            </a:r>
            <a:r>
              <a:rPr lang="en-GB" sz="1200" b="0" i="0" kern="1200" dirty="0">
                <a:solidFill>
                  <a:schemeClr val="tx1"/>
                </a:solidFill>
                <a:effectLst/>
                <a:latin typeface="+mn-lt"/>
                <a:ea typeface="+mn-ea"/>
                <a:cs typeface="+mn-cs"/>
              </a:rPr>
              <a:t> et al, 2013). Low testosterone in males is connected with greater sensitivity to infants (Fleming et al, 2002) and may also bolster a male’s immune system, decreasing the chances of passing pathogens and infections to </a:t>
            </a:r>
            <a:r>
              <a:rPr lang="en-GB" sz="1200" b="0" i="0" kern="1200" dirty="0" err="1">
                <a:solidFill>
                  <a:schemeClr val="tx1"/>
                </a:solidFill>
                <a:effectLst/>
                <a:latin typeface="+mn-lt"/>
                <a:ea typeface="+mn-ea"/>
                <a:cs typeface="+mn-cs"/>
              </a:rPr>
              <a:t>newborns</a:t>
            </a:r>
            <a:r>
              <a:rPr lang="en-GB" sz="1200" b="0" i="0" kern="1200" dirty="0">
                <a:solidFill>
                  <a:schemeClr val="tx1"/>
                </a:solidFill>
                <a:effectLst/>
                <a:latin typeface="+mn-lt"/>
                <a:ea typeface="+mn-ea"/>
                <a:cs typeface="+mn-cs"/>
              </a:rPr>
              <a:t> (</a:t>
            </a:r>
            <a:r>
              <a:rPr lang="en-GB" sz="1200" b="0" i="0" kern="1200" dirty="0" err="1">
                <a:solidFill>
                  <a:schemeClr val="tx1"/>
                </a:solidFill>
                <a:effectLst/>
                <a:latin typeface="+mn-lt"/>
                <a:ea typeface="+mn-ea"/>
                <a:cs typeface="+mn-cs"/>
              </a:rPr>
              <a:t>Bribiescas</a:t>
            </a:r>
            <a:r>
              <a:rPr lang="en-GB" sz="1200" b="0" i="0" kern="1200" dirty="0">
                <a:solidFill>
                  <a:schemeClr val="tx1"/>
                </a:solidFill>
                <a:effectLst/>
                <a:latin typeface="+mn-lt"/>
                <a:ea typeface="+mn-ea"/>
                <a:cs typeface="+mn-cs"/>
              </a:rPr>
              <a:t>, 2013).</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In rodents, complex brain changes have been found in both males and females that become parents and care for their ‘pups’. Such changes – flexible thinking, managing feelings and paying more attention to others – persist long after the pups are weaned, making active rodent parents of both sexes ‘smarter’ (Lambert, 2012). There is also mounting evidence that the very structure of the human brain is altered by the cognitive challenges inherent in learning how to parent (</a:t>
            </a:r>
            <a:r>
              <a:rPr lang="en-GB" sz="1200" b="0" i="0" kern="1200" dirty="0" err="1">
                <a:solidFill>
                  <a:schemeClr val="tx1"/>
                </a:solidFill>
                <a:effectLst/>
                <a:latin typeface="+mn-lt"/>
                <a:ea typeface="+mn-ea"/>
                <a:cs typeface="+mn-cs"/>
              </a:rPr>
              <a:t>Rilling</a:t>
            </a:r>
            <a:r>
              <a:rPr lang="en-GB" sz="1200" b="0" i="0" kern="1200" dirty="0">
                <a:solidFill>
                  <a:schemeClr val="tx1"/>
                </a:solidFill>
                <a:effectLst/>
                <a:latin typeface="+mn-lt"/>
                <a:ea typeface="+mn-ea"/>
                <a:cs typeface="+mn-cs"/>
              </a:rPr>
              <a:t>, 2013).</a:t>
            </a:r>
          </a:p>
          <a:p>
            <a:endParaRPr lang="en-US" dirty="0"/>
          </a:p>
        </p:txBody>
      </p:sp>
      <p:sp>
        <p:nvSpPr>
          <p:cNvPr id="4" name="Slide Number Placeholder 3"/>
          <p:cNvSpPr>
            <a:spLocks noGrp="1"/>
          </p:cNvSpPr>
          <p:nvPr>
            <p:ph type="sldNum" sz="quarter" idx="5"/>
          </p:nvPr>
        </p:nvSpPr>
        <p:spPr/>
        <p:txBody>
          <a:bodyPr/>
          <a:lstStyle/>
          <a:p>
            <a:fld id="{CEEDB536-C254-F64A-9600-A7FF5B7C92BF}" type="slidenum">
              <a:rPr lang="en-US" smtClean="0"/>
              <a:t>9</a:t>
            </a:fld>
            <a:endParaRPr lang="en-US"/>
          </a:p>
        </p:txBody>
      </p:sp>
    </p:spTree>
    <p:extLst>
      <p:ext uri="{BB962C8B-B14F-4D97-AF65-F5344CB8AC3E}">
        <p14:creationId xmlns:p14="http://schemas.microsoft.com/office/powerpoint/2010/main" val="2943464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9/3/19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9/3/19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9/3/19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9/3/19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9/3/19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9/3/19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9/3/19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9/3/19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F845A9-CA6D-467B-A305-E60FCC57BD6A}"/>
              </a:ext>
            </a:extLst>
          </p:cNvPr>
          <p:cNvSpPr txBox="1"/>
          <p:nvPr/>
        </p:nvSpPr>
        <p:spPr>
          <a:xfrm>
            <a:off x="2278966" y="998806"/>
            <a:ext cx="8775886" cy="2585323"/>
          </a:xfrm>
          <a:prstGeom prst="rect">
            <a:avLst/>
          </a:prstGeom>
          <a:noFill/>
        </p:spPr>
        <p:txBody>
          <a:bodyPr wrap="square" rtlCol="0">
            <a:spAutoFit/>
          </a:bodyPr>
          <a:lstStyle/>
          <a:p>
            <a:r>
              <a:rPr lang="en-GB" sz="5400" dirty="0"/>
              <a:t>Diverse Men in Early Years: Stories of Exclusion from the Workforce</a:t>
            </a:r>
          </a:p>
        </p:txBody>
      </p:sp>
      <p:sp>
        <p:nvSpPr>
          <p:cNvPr id="7" name="TextBox 6">
            <a:extLst>
              <a:ext uri="{FF2B5EF4-FFF2-40B4-BE49-F238E27FC236}">
                <a16:creationId xmlns:a16="http://schemas.microsoft.com/office/drawing/2014/main" id="{8FEDAD2C-B6CB-4BBF-B5CF-1F76C97B1156}"/>
              </a:ext>
            </a:extLst>
          </p:cNvPr>
          <p:cNvSpPr txBox="1"/>
          <p:nvPr/>
        </p:nvSpPr>
        <p:spPr>
          <a:xfrm>
            <a:off x="2278966" y="3742006"/>
            <a:ext cx="8775886" cy="1200329"/>
          </a:xfrm>
          <a:prstGeom prst="rect">
            <a:avLst/>
          </a:prstGeom>
          <a:noFill/>
        </p:spPr>
        <p:txBody>
          <a:bodyPr wrap="square" rtlCol="0">
            <a:spAutoFit/>
          </a:bodyPr>
          <a:lstStyle/>
          <a:p>
            <a:endParaRPr lang="en-GB" dirty="0"/>
          </a:p>
          <a:p>
            <a:r>
              <a:rPr lang="en-GB" dirty="0"/>
              <a:t>Dr Jeremy Davies, MITEY / Fatherhood Institute</a:t>
            </a:r>
          </a:p>
          <a:p>
            <a:endParaRPr lang="en-GB" dirty="0"/>
          </a:p>
          <a:p>
            <a:r>
              <a:rPr lang="en-GB" dirty="0"/>
              <a:t>Marcus Deyzel, Early Years Consultant (MEYC)</a:t>
            </a:r>
          </a:p>
        </p:txBody>
      </p:sp>
      <p:pic>
        <p:nvPicPr>
          <p:cNvPr id="3" name="Picture 2">
            <a:extLst>
              <a:ext uri="{FF2B5EF4-FFF2-40B4-BE49-F238E27FC236}">
                <a16:creationId xmlns:a16="http://schemas.microsoft.com/office/drawing/2014/main" id="{366E4841-A0F1-1040-B5B9-7C4B24E60E60}"/>
              </a:ext>
            </a:extLst>
          </p:cNvPr>
          <p:cNvPicPr>
            <a:picLocks noChangeAspect="1"/>
          </p:cNvPicPr>
          <p:nvPr/>
        </p:nvPicPr>
        <p:blipFill>
          <a:blip r:embed="rId2"/>
          <a:stretch>
            <a:fillRect/>
          </a:stretch>
        </p:blipFill>
        <p:spPr>
          <a:xfrm>
            <a:off x="293713" y="155371"/>
            <a:ext cx="1686870" cy="1686870"/>
          </a:xfrm>
          <a:prstGeom prst="rect">
            <a:avLst/>
          </a:prstGeom>
        </p:spPr>
      </p:pic>
    </p:spTree>
    <p:extLst>
      <p:ext uri="{BB962C8B-B14F-4D97-AF65-F5344CB8AC3E}">
        <p14:creationId xmlns:p14="http://schemas.microsoft.com/office/powerpoint/2010/main" val="876095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FFC1B-9E5B-8D4B-95BA-7DA765412873}"/>
              </a:ext>
            </a:extLst>
          </p:cNvPr>
          <p:cNvSpPr>
            <a:spLocks noGrp="1"/>
          </p:cNvSpPr>
          <p:nvPr>
            <p:ph type="title"/>
          </p:nvPr>
        </p:nvSpPr>
        <p:spPr/>
        <p:txBody>
          <a:bodyPr/>
          <a:lstStyle/>
          <a:p>
            <a:r>
              <a:rPr lang="en-US" cap="none" dirty="0" err="1">
                <a:latin typeface="+mn-lt"/>
              </a:rPr>
              <a:t>Polarised</a:t>
            </a:r>
            <a:r>
              <a:rPr lang="en-US" cap="none" dirty="0">
                <a:latin typeface="+mn-lt"/>
              </a:rPr>
              <a:t> views of mothers and fathers</a:t>
            </a:r>
          </a:p>
        </p:txBody>
      </p:sp>
      <p:sp>
        <p:nvSpPr>
          <p:cNvPr id="3" name="Content Placeholder 2">
            <a:extLst>
              <a:ext uri="{FF2B5EF4-FFF2-40B4-BE49-F238E27FC236}">
                <a16:creationId xmlns:a16="http://schemas.microsoft.com/office/drawing/2014/main" id="{71BC9192-C364-CA44-9824-E36E0B54A0F5}"/>
              </a:ext>
            </a:extLst>
          </p:cNvPr>
          <p:cNvSpPr>
            <a:spLocks noGrp="1"/>
          </p:cNvSpPr>
          <p:nvPr>
            <p:ph idx="1"/>
          </p:nvPr>
        </p:nvSpPr>
        <p:spPr/>
        <p:txBody>
          <a:bodyPr>
            <a:normAutofit lnSpcReduction="10000"/>
          </a:bodyPr>
          <a:lstStyle/>
          <a:p>
            <a:r>
              <a:rPr lang="en-US" dirty="0"/>
              <a:t>Mothers should stay at home and fathers should work full-time</a:t>
            </a:r>
            <a:endParaRPr lang="en-US" dirty="0">
              <a:sym typeface="Wingdings" pitchFamily="2" charset="2"/>
            </a:endParaRPr>
          </a:p>
          <a:p>
            <a:pPr lvl="1"/>
            <a:r>
              <a:rPr lang="en-US" dirty="0">
                <a:sym typeface="Wingdings" pitchFamily="2" charset="2"/>
              </a:rPr>
              <a:t>2019: </a:t>
            </a:r>
            <a:r>
              <a:rPr lang="en-US" dirty="0">
                <a:solidFill>
                  <a:srgbClr val="FF0000"/>
                </a:solidFill>
              </a:rPr>
              <a:t>19%</a:t>
            </a:r>
            <a:r>
              <a:rPr lang="en-US" dirty="0"/>
              <a:t> (down from 31% in 2012)</a:t>
            </a:r>
          </a:p>
          <a:p>
            <a:r>
              <a:rPr lang="en-US" dirty="0"/>
              <a:t>Mothers should work part-time and fathers full-time </a:t>
            </a:r>
          </a:p>
          <a:p>
            <a:pPr lvl="1"/>
            <a:r>
              <a:rPr lang="en-US" dirty="0"/>
              <a:t>2019: </a:t>
            </a:r>
            <a:r>
              <a:rPr lang="en-US" dirty="0">
                <a:solidFill>
                  <a:srgbClr val="FF0000"/>
                </a:solidFill>
              </a:rPr>
              <a:t>32%</a:t>
            </a:r>
            <a:r>
              <a:rPr lang="en-US" dirty="0"/>
              <a:t> (down from 38% in 2012</a:t>
            </a:r>
            <a:r>
              <a:rPr lang="en-US" dirty="0">
                <a:sym typeface="Wingdings" pitchFamily="2" charset="2"/>
              </a:rPr>
              <a:t>)</a:t>
            </a:r>
          </a:p>
          <a:p>
            <a:r>
              <a:rPr lang="en-US" dirty="0"/>
              <a:t>Both parents should work part-time</a:t>
            </a:r>
          </a:p>
          <a:p>
            <a:pPr lvl="1"/>
            <a:r>
              <a:rPr lang="en-US" dirty="0"/>
              <a:t>2019: </a:t>
            </a:r>
            <a:r>
              <a:rPr lang="en-US" dirty="0">
                <a:solidFill>
                  <a:srgbClr val="FF0000"/>
                </a:solidFill>
              </a:rPr>
              <a:t>9%</a:t>
            </a:r>
            <a:r>
              <a:rPr lang="en-US" dirty="0"/>
              <a:t> (up from 5% in 2012)</a:t>
            </a:r>
          </a:p>
          <a:p>
            <a:r>
              <a:rPr lang="en-US" dirty="0"/>
              <a:t>Both parents should work full-time</a:t>
            </a:r>
          </a:p>
          <a:p>
            <a:pPr lvl="1"/>
            <a:r>
              <a:rPr lang="en-US" dirty="0"/>
              <a:t>2019: </a:t>
            </a:r>
            <a:r>
              <a:rPr lang="en-US" dirty="0">
                <a:solidFill>
                  <a:srgbClr val="FF0000"/>
                </a:solidFill>
              </a:rPr>
              <a:t>6%</a:t>
            </a:r>
            <a:r>
              <a:rPr lang="en-US" dirty="0"/>
              <a:t> (up from 4% in 2012)		</a:t>
            </a:r>
            <a:r>
              <a:rPr lang="en-US"/>
              <a:t>	NatCen</a:t>
            </a:r>
            <a:r>
              <a:rPr lang="en-US" dirty="0"/>
              <a:t> British Social Attitudes Survey</a:t>
            </a:r>
          </a:p>
          <a:p>
            <a:pPr marL="457200" lvl="1" indent="0">
              <a:buNone/>
            </a:pPr>
            <a:endParaRPr lang="en-US" dirty="0"/>
          </a:p>
        </p:txBody>
      </p:sp>
    </p:spTree>
    <p:extLst>
      <p:ext uri="{BB962C8B-B14F-4D97-AF65-F5344CB8AC3E}">
        <p14:creationId xmlns:p14="http://schemas.microsoft.com/office/powerpoint/2010/main" val="700605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01C124-6088-C043-B246-0C09EE4EFF88}"/>
              </a:ext>
            </a:extLst>
          </p:cNvPr>
          <p:cNvSpPr/>
          <p:nvPr/>
        </p:nvSpPr>
        <p:spPr>
          <a:xfrm>
            <a:off x="3048000" y="1138858"/>
            <a:ext cx="6096000" cy="3539430"/>
          </a:xfrm>
          <a:prstGeom prst="rect">
            <a:avLst/>
          </a:prstGeom>
          <a:ln w="19050">
            <a:solidFill>
              <a:schemeClr val="accent1"/>
            </a:solidFill>
          </a:ln>
        </p:spPr>
        <p:txBody>
          <a:bodyPr>
            <a:spAutoFit/>
          </a:bodyPr>
          <a:lstStyle/>
          <a:p>
            <a:r>
              <a:rPr lang="en-US" sz="2800" dirty="0"/>
              <a:t>“Cultural norms about women’s place in the home and at work do persist.  We are still more likely to feel that mothers, not fathers should be at home with young children.</a:t>
            </a:r>
          </a:p>
          <a:p>
            <a:endParaRPr lang="en-US" sz="2800" dirty="0"/>
          </a:p>
          <a:p>
            <a:r>
              <a:rPr lang="en-US" sz="2800" dirty="0"/>
              <a:t>Nancy Kelley, Deputy Chief Executive at the National Centre for Social Research</a:t>
            </a:r>
          </a:p>
        </p:txBody>
      </p:sp>
    </p:spTree>
    <p:extLst>
      <p:ext uri="{BB962C8B-B14F-4D97-AF65-F5344CB8AC3E}">
        <p14:creationId xmlns:p14="http://schemas.microsoft.com/office/powerpoint/2010/main" val="1205346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58A92F-8C78-5A42-A914-1E38DD9EDEC3}"/>
              </a:ext>
            </a:extLst>
          </p:cNvPr>
          <p:cNvSpPr/>
          <p:nvPr/>
        </p:nvSpPr>
        <p:spPr>
          <a:xfrm>
            <a:off x="3048000" y="1318598"/>
            <a:ext cx="6096000" cy="3477875"/>
          </a:xfrm>
          <a:prstGeom prst="rect">
            <a:avLst/>
          </a:prstGeom>
        </p:spPr>
        <p:txBody>
          <a:bodyPr>
            <a:spAutoFit/>
          </a:bodyPr>
          <a:lstStyle/>
          <a:p>
            <a:r>
              <a:rPr lang="en-GB" sz="4400" dirty="0"/>
              <a:t>So if women are seen as more ‘natural’ or ‘better’ carers, where does this leave the male early years practitioner?</a:t>
            </a:r>
          </a:p>
        </p:txBody>
      </p:sp>
    </p:spTree>
    <p:extLst>
      <p:ext uri="{BB962C8B-B14F-4D97-AF65-F5344CB8AC3E}">
        <p14:creationId xmlns:p14="http://schemas.microsoft.com/office/powerpoint/2010/main" val="3534930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DE3B13D-2B73-DF4D-9311-D658473B2FCD}"/>
              </a:ext>
            </a:extLst>
          </p:cNvPr>
          <p:cNvSpPr/>
          <p:nvPr/>
        </p:nvSpPr>
        <p:spPr>
          <a:xfrm>
            <a:off x="865909" y="751344"/>
            <a:ext cx="6573982" cy="4154984"/>
          </a:xfrm>
          <a:prstGeom prst="rect">
            <a:avLst/>
          </a:prstGeom>
          <a:ln w="19050">
            <a:solidFill>
              <a:schemeClr val="accent1"/>
            </a:solidFill>
          </a:ln>
        </p:spPr>
        <p:txBody>
          <a:bodyPr wrap="square">
            <a:spAutoFit/>
          </a:bodyPr>
          <a:lstStyle/>
          <a:p>
            <a:r>
              <a:rPr lang="en-GB" sz="2400" dirty="0"/>
              <a:t>“Staff are…forced to “do gender” in a way that mimics the larger gender regime of society.  So in childcare gender is both created by the institution through different expectations of male and female workers,  AND created by the workers who actively reproduce these expectations.” </a:t>
            </a:r>
          </a:p>
          <a:p>
            <a:endParaRPr lang="en-GB" sz="2400" dirty="0"/>
          </a:p>
          <a:p>
            <a:r>
              <a:rPr lang="en-GB" sz="2400" dirty="0"/>
              <a:t>“Men in ECE must submit to the glare of scrutiny – from colleagues, parents and wider society.”</a:t>
            </a:r>
          </a:p>
          <a:p>
            <a:endParaRPr lang="en-GB" sz="2400" dirty="0"/>
          </a:p>
          <a:p>
            <a:r>
              <a:rPr lang="en-GB" sz="2400" dirty="0"/>
              <a:t>Isabella </a:t>
            </a:r>
            <a:r>
              <a:rPr lang="en-GB" sz="2400" dirty="0" err="1"/>
              <a:t>Scurfield</a:t>
            </a:r>
            <a:r>
              <a:rPr lang="en-GB" sz="2400" dirty="0"/>
              <a:t>, 2017:  Walking Gendered Lines</a:t>
            </a:r>
            <a:endParaRPr lang="en-US" sz="2400" dirty="0"/>
          </a:p>
        </p:txBody>
      </p:sp>
      <p:sp>
        <p:nvSpPr>
          <p:cNvPr id="4" name="TextBox 3">
            <a:extLst>
              <a:ext uri="{FF2B5EF4-FFF2-40B4-BE49-F238E27FC236}">
                <a16:creationId xmlns:a16="http://schemas.microsoft.com/office/drawing/2014/main" id="{F17679D8-9874-2246-8E72-7B43F1D35B6A}"/>
              </a:ext>
            </a:extLst>
          </p:cNvPr>
          <p:cNvSpPr txBox="1"/>
          <p:nvPr/>
        </p:nvSpPr>
        <p:spPr>
          <a:xfrm>
            <a:off x="7917873" y="2295619"/>
            <a:ext cx="3886200" cy="1200329"/>
          </a:xfrm>
          <a:prstGeom prst="rect">
            <a:avLst/>
          </a:prstGeom>
          <a:noFill/>
          <a:ln w="19050">
            <a:solidFill>
              <a:schemeClr val="accent1"/>
            </a:solidFill>
          </a:ln>
        </p:spPr>
        <p:txBody>
          <a:bodyPr wrap="square" rtlCol="0">
            <a:spAutoFit/>
          </a:bodyPr>
          <a:lstStyle/>
          <a:p>
            <a:r>
              <a:rPr lang="en-GB" sz="2400" dirty="0"/>
              <a:t>Women’s laps are places of safety, men’s laps are places of danger.  Jo </a:t>
            </a:r>
            <a:r>
              <a:rPr lang="en-GB" sz="2400" dirty="0" err="1"/>
              <a:t>Warin</a:t>
            </a:r>
            <a:endParaRPr lang="en-GB" sz="2400" dirty="0"/>
          </a:p>
        </p:txBody>
      </p:sp>
    </p:spTree>
    <p:extLst>
      <p:ext uri="{BB962C8B-B14F-4D97-AF65-F5344CB8AC3E}">
        <p14:creationId xmlns:p14="http://schemas.microsoft.com/office/powerpoint/2010/main" val="3696363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B00C4-0846-EB45-8F24-7253094FF360}"/>
              </a:ext>
            </a:extLst>
          </p:cNvPr>
          <p:cNvSpPr>
            <a:spLocks noGrp="1"/>
          </p:cNvSpPr>
          <p:nvPr>
            <p:ph type="title"/>
          </p:nvPr>
        </p:nvSpPr>
        <p:spPr/>
        <p:txBody>
          <a:bodyPr/>
          <a:lstStyle/>
          <a:p>
            <a:r>
              <a:rPr lang="en-US" dirty="0"/>
              <a:t>exercise</a:t>
            </a:r>
          </a:p>
        </p:txBody>
      </p:sp>
      <p:sp>
        <p:nvSpPr>
          <p:cNvPr id="3" name="Content Placeholder 2">
            <a:extLst>
              <a:ext uri="{FF2B5EF4-FFF2-40B4-BE49-F238E27FC236}">
                <a16:creationId xmlns:a16="http://schemas.microsoft.com/office/drawing/2014/main" id="{F2A04C13-30AD-D144-9846-68054118D7E8}"/>
              </a:ext>
            </a:extLst>
          </p:cNvPr>
          <p:cNvSpPr>
            <a:spLocks noGrp="1"/>
          </p:cNvSpPr>
          <p:nvPr>
            <p:ph idx="1"/>
          </p:nvPr>
        </p:nvSpPr>
        <p:spPr/>
        <p:txBody>
          <a:bodyPr/>
          <a:lstStyle/>
          <a:p>
            <a:pPr marL="0" indent="0">
              <a:buNone/>
            </a:pPr>
            <a:r>
              <a:rPr lang="en-GB" sz="2400" dirty="0"/>
              <a:t>How does this scrutiny differ for different ‘types’ of men?</a:t>
            </a:r>
          </a:p>
          <a:p>
            <a:pPr lvl="1">
              <a:buFontTx/>
              <a:buChar char="-"/>
            </a:pPr>
            <a:r>
              <a:rPr lang="en-GB" sz="2200" dirty="0"/>
              <a:t>First define some ‘groups’</a:t>
            </a:r>
          </a:p>
          <a:p>
            <a:pPr lvl="1">
              <a:buFontTx/>
              <a:buChar char="-"/>
            </a:pPr>
            <a:r>
              <a:rPr lang="en-GB" sz="2200" dirty="0"/>
              <a:t>Then think about the different ways they experience our scrutiny</a:t>
            </a:r>
          </a:p>
          <a:p>
            <a:pPr lvl="1">
              <a:buFontTx/>
              <a:buChar char="-"/>
            </a:pPr>
            <a:r>
              <a:rPr lang="en-GB" sz="2200" dirty="0"/>
              <a:t>What is it we are looking for?</a:t>
            </a:r>
          </a:p>
          <a:p>
            <a:pPr lvl="1">
              <a:buFontTx/>
              <a:buChar char="-"/>
            </a:pPr>
            <a:endParaRPr lang="en-GB" sz="2200" dirty="0"/>
          </a:p>
          <a:p>
            <a:pPr lvl="1">
              <a:buFontTx/>
              <a:buChar char="-"/>
            </a:pPr>
            <a:endParaRPr lang="en-GB" sz="2200" dirty="0"/>
          </a:p>
          <a:p>
            <a:pPr marL="457200" lvl="1" indent="0">
              <a:buNone/>
            </a:pPr>
            <a:r>
              <a:rPr lang="en-GB" dirty="0"/>
              <a:t>(10 minutes)</a:t>
            </a:r>
          </a:p>
          <a:p>
            <a:endParaRPr lang="en-US" dirty="0"/>
          </a:p>
        </p:txBody>
      </p:sp>
    </p:spTree>
    <p:extLst>
      <p:ext uri="{BB962C8B-B14F-4D97-AF65-F5344CB8AC3E}">
        <p14:creationId xmlns:p14="http://schemas.microsoft.com/office/powerpoint/2010/main" val="3812505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18F93B-DB10-2341-B52D-D741FF8703C0}"/>
              </a:ext>
            </a:extLst>
          </p:cNvPr>
          <p:cNvSpPr>
            <a:spLocks noGrp="1"/>
          </p:cNvSpPr>
          <p:nvPr>
            <p:ph idx="4294967295"/>
          </p:nvPr>
        </p:nvSpPr>
        <p:spPr>
          <a:xfrm>
            <a:off x="2725088" y="2057472"/>
            <a:ext cx="6741823" cy="2078110"/>
          </a:xfrm>
          <a:ln w="19050">
            <a:solidFill>
              <a:schemeClr val="accent1"/>
            </a:solidFill>
          </a:ln>
        </p:spPr>
        <p:txBody>
          <a:bodyPr/>
          <a:lstStyle/>
          <a:p>
            <a:pPr marL="0" indent="0">
              <a:buNone/>
            </a:pPr>
            <a:r>
              <a:rPr lang="en-GB" dirty="0"/>
              <a:t>In my first job I didn’t feel supported by the management. I’m gay and they told me I should keep my sexuality secret from parents and even from colleagues. It was like “keep your private life to yourself”.  At the time, only being 16-17, I just thought there was nothing I could do to question it. </a:t>
            </a:r>
            <a:endParaRPr lang="en-US" dirty="0"/>
          </a:p>
        </p:txBody>
      </p:sp>
    </p:spTree>
    <p:extLst>
      <p:ext uri="{BB962C8B-B14F-4D97-AF65-F5344CB8AC3E}">
        <p14:creationId xmlns:p14="http://schemas.microsoft.com/office/powerpoint/2010/main" val="4067437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1A0AB2-C9D6-3448-BA4D-73DF4A41BB0F}"/>
              </a:ext>
            </a:extLst>
          </p:cNvPr>
          <p:cNvSpPr>
            <a:spLocks noGrp="1"/>
          </p:cNvSpPr>
          <p:nvPr>
            <p:ph idx="4294967295"/>
          </p:nvPr>
        </p:nvSpPr>
        <p:spPr>
          <a:xfrm>
            <a:off x="1293812" y="1122289"/>
            <a:ext cx="9604375" cy="4010819"/>
          </a:xfrm>
          <a:ln w="19050">
            <a:solidFill>
              <a:schemeClr val="accent1"/>
            </a:solidFill>
          </a:ln>
        </p:spPr>
        <p:txBody>
          <a:bodyPr>
            <a:noAutofit/>
          </a:bodyPr>
          <a:lstStyle/>
          <a:p>
            <a:pPr marL="0" indent="0">
              <a:buNone/>
            </a:pPr>
            <a:r>
              <a:rPr lang="en-US" sz="1800" dirty="0"/>
              <a:t>I've worked in several nurseries and my own identity not only as a man in EY but also being Black has led to this kind of double-bind where I have felt I have had to perform an </a:t>
            </a:r>
            <a:r>
              <a:rPr lang="en-US" sz="1800" dirty="0" err="1"/>
              <a:t>idealised</a:t>
            </a:r>
            <a:r>
              <a:rPr lang="en-US" sz="1800" dirty="0"/>
              <a:t> black-male role model for children - as if I am the representative of all black people and all men at the same time. </a:t>
            </a:r>
          </a:p>
          <a:p>
            <a:pPr marL="0" indent="0">
              <a:buNone/>
            </a:pPr>
            <a:r>
              <a:rPr lang="en-US" sz="1800" dirty="0"/>
              <a:t>The fairly routine nature of this stereotype came from colleagues (you're best with the black boys) and parents (you're best with my black boy). Clearly, there are times when this can be advantageous, however it becomes a burden when the idea that racial and gendered stereotypes can be changed is thrust onto one person (who happens to be their same gender or race), not the entire nursery setting. </a:t>
            </a:r>
          </a:p>
          <a:p>
            <a:pPr marL="0" indent="0">
              <a:buNone/>
            </a:pPr>
            <a:r>
              <a:rPr lang="en-US" sz="1800" dirty="0"/>
              <a:t>Gender and race are both issues that cannot be solved by different-looking faces alone, we need to ensure a whole setting approach toward equality, over tokenistic methods. </a:t>
            </a:r>
          </a:p>
        </p:txBody>
      </p:sp>
    </p:spTree>
    <p:extLst>
      <p:ext uri="{BB962C8B-B14F-4D97-AF65-F5344CB8AC3E}">
        <p14:creationId xmlns:p14="http://schemas.microsoft.com/office/powerpoint/2010/main" val="3652250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F6AA48-7EDA-4EBF-9F86-0D67C7321597}"/>
              </a:ext>
            </a:extLst>
          </p:cNvPr>
          <p:cNvSpPr>
            <a:spLocks noGrp="1"/>
          </p:cNvSpPr>
          <p:nvPr>
            <p:ph idx="1"/>
          </p:nvPr>
        </p:nvSpPr>
        <p:spPr/>
        <p:txBody>
          <a:bodyPr>
            <a:normAutofit/>
          </a:bodyPr>
          <a:lstStyle/>
          <a:p>
            <a:pPr marL="0" indent="0">
              <a:buNone/>
            </a:pPr>
            <a:r>
              <a:rPr lang="en-GB" sz="2400" dirty="0">
                <a:solidFill>
                  <a:srgbClr val="FF0000"/>
                </a:solidFill>
              </a:rPr>
              <a:t>Now let’s think about the ‘caring mother’ ideal that underpins all this…</a:t>
            </a:r>
          </a:p>
          <a:p>
            <a:pPr>
              <a:buFontTx/>
              <a:buChar char="-"/>
            </a:pPr>
            <a:r>
              <a:rPr lang="en-GB" sz="2400" dirty="0"/>
              <a:t>Men do more caring now than women did in the 1960s.</a:t>
            </a:r>
          </a:p>
          <a:p>
            <a:pPr>
              <a:buFontTx/>
              <a:buChar char="-"/>
            </a:pPr>
            <a:r>
              <a:rPr lang="en-GB" sz="2400" dirty="0"/>
              <a:t>No evidence that women are biologically any better at hands on caregiving </a:t>
            </a:r>
          </a:p>
          <a:p>
            <a:pPr>
              <a:buFontTx/>
              <a:buChar char="-"/>
            </a:pPr>
            <a:r>
              <a:rPr lang="en-GB" sz="2400" dirty="0"/>
              <a:t>Hormonal changes when men become fathers </a:t>
            </a:r>
          </a:p>
          <a:p>
            <a:pPr>
              <a:buFontTx/>
              <a:buChar char="-"/>
            </a:pPr>
            <a:r>
              <a:rPr lang="en-GB" sz="2400" dirty="0"/>
              <a:t>A lot of parents want men and women looking after their children together. </a:t>
            </a:r>
          </a:p>
        </p:txBody>
      </p:sp>
      <p:sp>
        <p:nvSpPr>
          <p:cNvPr id="4" name="TextBox 3">
            <a:extLst>
              <a:ext uri="{FF2B5EF4-FFF2-40B4-BE49-F238E27FC236}">
                <a16:creationId xmlns:a16="http://schemas.microsoft.com/office/drawing/2014/main" id="{BF655ECE-180D-4682-821D-5E993B9A3506}"/>
              </a:ext>
            </a:extLst>
          </p:cNvPr>
          <p:cNvSpPr txBox="1"/>
          <p:nvPr/>
        </p:nvSpPr>
        <p:spPr>
          <a:xfrm>
            <a:off x="1451579" y="576775"/>
            <a:ext cx="9603275" cy="584775"/>
          </a:xfrm>
          <a:prstGeom prst="rect">
            <a:avLst/>
          </a:prstGeom>
          <a:noFill/>
        </p:spPr>
        <p:txBody>
          <a:bodyPr wrap="square" rtlCol="0">
            <a:spAutoFit/>
          </a:bodyPr>
          <a:lstStyle/>
          <a:p>
            <a:r>
              <a:rPr lang="en-GB" sz="3200" dirty="0"/>
              <a:t>Changing Times </a:t>
            </a:r>
          </a:p>
        </p:txBody>
      </p:sp>
    </p:spTree>
    <p:extLst>
      <p:ext uri="{BB962C8B-B14F-4D97-AF65-F5344CB8AC3E}">
        <p14:creationId xmlns:p14="http://schemas.microsoft.com/office/powerpoint/2010/main" val="3452488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F6AA48-7EDA-4EBF-9F86-0D67C7321597}"/>
              </a:ext>
            </a:extLst>
          </p:cNvPr>
          <p:cNvSpPr>
            <a:spLocks noGrp="1"/>
          </p:cNvSpPr>
          <p:nvPr>
            <p:ph idx="1"/>
          </p:nvPr>
        </p:nvSpPr>
        <p:spPr/>
        <p:txBody>
          <a:bodyPr>
            <a:normAutofit/>
          </a:bodyPr>
          <a:lstStyle/>
          <a:p>
            <a:pPr marL="0" indent="0" algn="ctr">
              <a:buNone/>
            </a:pPr>
            <a:r>
              <a:rPr lang="en-GB" sz="3200" dirty="0"/>
              <a:t>So…what would an ‘any gender’ idea of best practice in caregiving and education look like? </a:t>
            </a:r>
          </a:p>
          <a:p>
            <a:pPr marL="0" indent="0" algn="ctr">
              <a:buNone/>
            </a:pPr>
            <a:endParaRPr lang="en-GB" sz="3200" dirty="0"/>
          </a:p>
          <a:p>
            <a:pPr marL="0" indent="0" algn="ctr">
              <a:buNone/>
            </a:pPr>
            <a:r>
              <a:rPr lang="en-GB" sz="3200" dirty="0"/>
              <a:t>Discussion </a:t>
            </a:r>
          </a:p>
        </p:txBody>
      </p:sp>
    </p:spTree>
    <p:extLst>
      <p:ext uri="{BB962C8B-B14F-4D97-AF65-F5344CB8AC3E}">
        <p14:creationId xmlns:p14="http://schemas.microsoft.com/office/powerpoint/2010/main" val="634616050"/>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TM10001114[[fn=Gallery]]</Template>
  <TotalTime>192</TotalTime>
  <Words>1167</Words>
  <Application>Microsoft Macintosh PowerPoint</Application>
  <PresentationFormat>Widescreen</PresentationFormat>
  <Paragraphs>72</Paragraphs>
  <Slides>10</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Gill Sans MT</vt:lpstr>
      <vt:lpstr>Gallery</vt:lpstr>
      <vt:lpstr>PowerPoint Presentation</vt:lpstr>
      <vt:lpstr>Polarised views of mothers and fathers</vt:lpstr>
      <vt:lpstr>PowerPoint Presentation</vt:lpstr>
      <vt:lpstr>PowerPoint Presentation</vt:lpstr>
      <vt:lpstr>PowerPoint Presentation</vt:lpstr>
      <vt:lpstr>exercise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Deyzel</dc:creator>
  <cp:lastModifiedBy>Jeremy Davies</cp:lastModifiedBy>
  <cp:revision>3</cp:revision>
  <dcterms:created xsi:type="dcterms:W3CDTF">2019-09-01T18:28:34Z</dcterms:created>
  <dcterms:modified xsi:type="dcterms:W3CDTF">2019-09-03T21:44:17Z</dcterms:modified>
</cp:coreProperties>
</file>